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E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solidFill>
                  <a:srgbClr val="00B050"/>
                </a:solidFill>
                <a:latin typeface="Algerian" panose="04020705040A02060702" pitchFamily="82" charset="0"/>
              </a:rPr>
              <a:t>Presentación de Italia</a:t>
            </a:r>
          </a:p>
        </p:txBody>
      </p:sp>
      <p:sp>
        <p:nvSpPr>
          <p:cNvPr id="3" name="Subtítulo 2"/>
          <p:cNvSpPr>
            <a:spLocks noGrp="1"/>
          </p:cNvSpPr>
          <p:nvPr>
            <p:ph type="subTitle" idx="1"/>
          </p:nvPr>
        </p:nvSpPr>
        <p:spPr>
          <a:xfrm>
            <a:off x="760567" y="3773507"/>
            <a:ext cx="6815669" cy="1320802"/>
          </a:xfrm>
        </p:spPr>
        <p:txBody>
          <a:bodyPr>
            <a:normAutofit fontScale="77500" lnSpcReduction="20000"/>
          </a:bodyPr>
          <a:lstStyle/>
          <a:p>
            <a:r>
              <a:rPr lang="es-ES" dirty="0">
                <a:solidFill>
                  <a:srgbClr val="C00000"/>
                </a:solidFill>
              </a:rPr>
              <a:t>Yeilyn Amador Rubí</a:t>
            </a:r>
          </a:p>
          <a:p>
            <a:r>
              <a:rPr lang="es-ES" dirty="0">
                <a:solidFill>
                  <a:srgbClr val="C00000"/>
                </a:solidFill>
              </a:rPr>
              <a:t>Fiorella Marín León </a:t>
            </a:r>
          </a:p>
          <a:p>
            <a:r>
              <a:rPr lang="es-ES" dirty="0">
                <a:solidFill>
                  <a:srgbClr val="C00000"/>
                </a:solidFill>
              </a:rPr>
              <a:t>Fabiola Marín Zamora</a:t>
            </a:r>
          </a:p>
          <a:p>
            <a:r>
              <a:rPr lang="es-ES" dirty="0">
                <a:solidFill>
                  <a:srgbClr val="C00000"/>
                </a:solidFill>
              </a:rPr>
              <a:t>12-1</a:t>
            </a:r>
          </a:p>
        </p:txBody>
      </p:sp>
    </p:spTree>
    <p:extLst>
      <p:ext uri="{BB962C8B-B14F-4D97-AF65-F5344CB8AC3E}">
        <p14:creationId xmlns:p14="http://schemas.microsoft.com/office/powerpoint/2010/main" val="137778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83" y="681056"/>
            <a:ext cx="9601196" cy="1303867"/>
          </a:xfrm>
        </p:spPr>
        <p:txBody>
          <a:bodyPr/>
          <a:lstStyle/>
          <a:p>
            <a:r>
              <a:rPr lang="es-ES" dirty="0">
                <a:solidFill>
                  <a:srgbClr val="C00000"/>
                </a:solidFill>
                <a:latin typeface="Algerian" panose="04020705040A02060702" pitchFamily="82" charset="0"/>
              </a:rPr>
              <a:t>La gastronomía Italiana</a:t>
            </a:r>
          </a:p>
        </p:txBody>
      </p:sp>
      <p:sp>
        <p:nvSpPr>
          <p:cNvPr id="3" name="Marcador de contenido 2"/>
          <p:cNvSpPr>
            <a:spLocks noGrp="1"/>
          </p:cNvSpPr>
          <p:nvPr>
            <p:ph idx="1"/>
          </p:nvPr>
        </p:nvSpPr>
        <p:spPr/>
        <p:txBody>
          <a:bodyPr>
            <a:normAutofit/>
          </a:bodyPr>
          <a:lstStyle/>
          <a:p>
            <a:pPr algn="ctr"/>
            <a:r>
              <a:rPr lang="es-ES" dirty="0"/>
              <a:t>La gastronomía de Italia se caracteriza por sus elaboraciones con abundantes verduras, frutas, carnes, pescados, arroz, pastas y panes. Algunos de sus platos típicos son la pizza, la pasta y el rissoto. Entre los postres tradicionales tenemos el helado, mejor conocido como gelato, el tiramisú y el babà de Nápoles.</a:t>
            </a:r>
          </a:p>
          <a:p>
            <a:pPr algn="ctr"/>
            <a:r>
              <a:rPr lang="es-ES" dirty="0"/>
              <a:t>La gastronomía italiana son los alimentos, técnicas, platos y demás tradición culinaria de Italia, la cual es practicada por sus habitantes y refleja la riqueza cultural de sus regiones y de su historia. </a:t>
            </a:r>
          </a:p>
          <a:p>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67425" y="931506"/>
            <a:ext cx="1913116" cy="1303215"/>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9702194" y="128606"/>
            <a:ext cx="2210764" cy="1403980"/>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9701432" y="5446575"/>
            <a:ext cx="2047493" cy="1186046"/>
          </a:xfrm>
          <a:prstGeom prst="rect">
            <a:avLst/>
          </a:prstGeom>
          <a:noFill/>
          <a:ln>
            <a:noFill/>
          </a:ln>
        </p:spPr>
      </p:pic>
    </p:spTree>
    <p:extLst>
      <p:ext uri="{BB962C8B-B14F-4D97-AF65-F5344CB8AC3E}">
        <p14:creationId xmlns:p14="http://schemas.microsoft.com/office/powerpoint/2010/main" val="19547842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rgbClr val="00B0F0"/>
                </a:solidFill>
                <a:latin typeface="Algerian" panose="04020705040A02060702" pitchFamily="82" charset="0"/>
              </a:rPr>
              <a:t>EL IDIOMA NATAL:</a:t>
            </a:r>
          </a:p>
        </p:txBody>
      </p:sp>
      <p:sp>
        <p:nvSpPr>
          <p:cNvPr id="3" name="Marcador de contenido 2"/>
          <p:cNvSpPr>
            <a:spLocks noGrp="1"/>
          </p:cNvSpPr>
          <p:nvPr>
            <p:ph idx="1"/>
          </p:nvPr>
        </p:nvSpPr>
        <p:spPr>
          <a:xfrm>
            <a:off x="1295402" y="2595569"/>
            <a:ext cx="9601196" cy="3318936"/>
          </a:xfrm>
        </p:spPr>
        <p:txBody>
          <a:bodyPr/>
          <a:lstStyle/>
          <a:p>
            <a:pPr algn="ctr"/>
            <a:r>
              <a:rPr lang="es-ES" dirty="0"/>
              <a:t>El italiano es el idioma de Italia, la lengua oficial, pero además se hablan lenguas germánicas, eslavas, griego y albanés, y varios dialectos. De hecho, el 50% de la población alterna el italiano con alguno de los numerosos dialectos.</a:t>
            </a:r>
          </a:p>
          <a:p>
            <a:endParaRPr lang="es-ES" dirty="0"/>
          </a:p>
        </p:txBody>
      </p:sp>
      <p:pic>
        <p:nvPicPr>
          <p:cNvPr id="7" name="Imagen 6"/>
          <p:cNvPicPr>
            <a:picLocks noChangeAspect="1"/>
          </p:cNvPicPr>
          <p:nvPr/>
        </p:nvPicPr>
        <p:blipFill>
          <a:blip r:embed="rId2"/>
          <a:stretch>
            <a:fillRect/>
          </a:stretch>
        </p:blipFill>
        <p:spPr>
          <a:xfrm>
            <a:off x="3393047" y="4255037"/>
            <a:ext cx="5715000" cy="1790700"/>
          </a:xfrm>
          <a:prstGeom prst="rect">
            <a:avLst/>
          </a:prstGeom>
        </p:spPr>
      </p:pic>
    </p:spTree>
    <p:extLst>
      <p:ext uri="{BB962C8B-B14F-4D97-AF65-F5344CB8AC3E}">
        <p14:creationId xmlns:p14="http://schemas.microsoft.com/office/powerpoint/2010/main" val="3491106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a:solidFill>
                  <a:srgbClr val="FFFF00"/>
                </a:solidFill>
                <a:latin typeface="Algerian" panose="04020705040A02060702" pitchFamily="82" charset="0"/>
              </a:rPr>
              <a:t>Algunas tradiciones son:</a:t>
            </a:r>
            <a:br>
              <a:rPr lang="es-ES" dirty="0">
                <a:solidFill>
                  <a:srgbClr val="FFFF00"/>
                </a:solidFill>
                <a:latin typeface="Algerian" panose="04020705040A02060702" pitchFamily="82" charset="0"/>
              </a:rPr>
            </a:br>
            <a:endParaRPr lang="es-ES" dirty="0">
              <a:solidFill>
                <a:srgbClr val="FFFF00"/>
              </a:solidFill>
              <a:latin typeface="Algerian" panose="04020705040A02060702" pitchFamily="82" charset="0"/>
            </a:endParaRPr>
          </a:p>
        </p:txBody>
      </p:sp>
      <p:sp>
        <p:nvSpPr>
          <p:cNvPr id="3" name="Marcador de contenido 2"/>
          <p:cNvSpPr>
            <a:spLocks noGrp="1"/>
          </p:cNvSpPr>
          <p:nvPr>
            <p:ph idx="1"/>
          </p:nvPr>
        </p:nvSpPr>
        <p:spPr/>
        <p:txBody>
          <a:bodyPr/>
          <a:lstStyle/>
          <a:p>
            <a:pPr lvl="0" algn="ctr"/>
            <a:r>
              <a:rPr lang="es-ES" dirty="0"/>
              <a:t>La Giubiana.</a:t>
            </a:r>
          </a:p>
          <a:p>
            <a:pPr lvl="0" algn="ctr"/>
            <a:r>
              <a:rPr lang="es-ES" dirty="0"/>
              <a:t>San Valentín.</a:t>
            </a:r>
          </a:p>
          <a:p>
            <a:pPr lvl="0" algn="ctr"/>
            <a:r>
              <a:rPr lang="es-ES" dirty="0"/>
              <a:t>Carnaval. </a:t>
            </a:r>
            <a:r>
              <a:rPr lang="es-ES" dirty="0" err="1"/>
              <a:t>Putignano</a:t>
            </a:r>
            <a:r>
              <a:rPr lang="es-ES" dirty="0"/>
              <a:t>. Venecia. Viareggio.</a:t>
            </a:r>
          </a:p>
          <a:p>
            <a:pPr lvl="0" algn="ctr"/>
            <a:r>
              <a:rPr lang="es-ES" dirty="0"/>
              <a:t>Pascua.</a:t>
            </a:r>
          </a:p>
          <a:p>
            <a:pPr lvl="0" algn="ctr"/>
            <a:r>
              <a:rPr lang="es-ES" dirty="0"/>
              <a:t>Fiesta de la República Italiana.</a:t>
            </a:r>
          </a:p>
          <a:p>
            <a:pPr lvl="0" algn="ctr"/>
            <a:r>
              <a:rPr lang="es-ES" dirty="0"/>
              <a:t>Palio di Siena.</a:t>
            </a:r>
          </a:p>
          <a:p>
            <a:endParaRPr lang="es-ES" dirty="0"/>
          </a:p>
        </p:txBody>
      </p:sp>
      <p:pic>
        <p:nvPicPr>
          <p:cNvPr id="1026" name="Picture 2" descr="Costumbres y tradiciones de Italia - V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40" y="1750505"/>
            <a:ext cx="3116688" cy="2077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 Carnaval en Italia, fiestas y tradiciones - El Itañ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661" y="4124651"/>
            <a:ext cx="3035121" cy="202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1625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rgbClr val="FF0000"/>
                </a:solidFill>
                <a:latin typeface="Algerian" panose="04020705040A02060702" pitchFamily="82" charset="0"/>
              </a:rPr>
              <a:t>Información importante</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23191919"/>
              </p:ext>
            </p:extLst>
          </p:nvPr>
        </p:nvGraphicFramePr>
        <p:xfrm>
          <a:off x="2150771" y="2794716"/>
          <a:ext cx="8268237" cy="2757823"/>
        </p:xfrm>
        <a:graphic>
          <a:graphicData uri="http://schemas.openxmlformats.org/drawingml/2006/table">
            <a:tbl>
              <a:tblPr firstRow="1" firstCol="1" bandRow="1">
                <a:tableStyleId>{5C22544A-7EE6-4342-B048-85BDC9FD1C3A}</a:tableStyleId>
              </a:tblPr>
              <a:tblGrid>
                <a:gridCol w="2756079">
                  <a:extLst>
                    <a:ext uri="{9D8B030D-6E8A-4147-A177-3AD203B41FA5}">
                      <a16:colId xmlns:a16="http://schemas.microsoft.com/office/drawing/2014/main" val="20000"/>
                    </a:ext>
                  </a:extLst>
                </a:gridCol>
                <a:gridCol w="2756079">
                  <a:extLst>
                    <a:ext uri="{9D8B030D-6E8A-4147-A177-3AD203B41FA5}">
                      <a16:colId xmlns:a16="http://schemas.microsoft.com/office/drawing/2014/main" val="20001"/>
                    </a:ext>
                  </a:extLst>
                </a:gridCol>
                <a:gridCol w="2756079">
                  <a:extLst>
                    <a:ext uri="{9D8B030D-6E8A-4147-A177-3AD203B41FA5}">
                      <a16:colId xmlns:a16="http://schemas.microsoft.com/office/drawing/2014/main" val="20002"/>
                    </a:ext>
                  </a:extLst>
                </a:gridCol>
              </a:tblGrid>
              <a:tr h="536075">
                <a:tc gridSpan="3">
                  <a:txBody>
                    <a:bodyPr/>
                    <a:lstStyle/>
                    <a:p>
                      <a:pPr algn="ctr">
                        <a:lnSpc>
                          <a:spcPts val="2560"/>
                        </a:lnSpc>
                        <a:spcAft>
                          <a:spcPts val="800"/>
                        </a:spcAft>
                      </a:pPr>
                      <a:r>
                        <a:rPr lang="es-ES" sz="2400" dirty="0">
                          <a:effectLst/>
                        </a:rPr>
                        <a:t>Italia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nchor="ct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568063">
                <a:tc>
                  <a:txBody>
                    <a:bodyPr/>
                    <a:lstStyle/>
                    <a:p>
                      <a:pPr>
                        <a:lnSpc>
                          <a:spcPct val="107000"/>
                        </a:lnSpc>
                        <a:spcAft>
                          <a:spcPts val="0"/>
                        </a:spcAft>
                      </a:pPr>
                      <a:r>
                        <a:rPr lang="es-ES" sz="1800">
                          <a:effectLst/>
                        </a:rPr>
                        <a:t>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47625" marT="9525" marB="9525" anchor="ctr"/>
                </a:tc>
                <a:tc>
                  <a:txBody>
                    <a:bodyPr/>
                    <a:lstStyle/>
                    <a:p>
                      <a:pPr algn="r">
                        <a:lnSpc>
                          <a:spcPct val="107000"/>
                        </a:lnSpc>
                        <a:spcAft>
                          <a:spcPts val="0"/>
                        </a:spcAft>
                      </a:pPr>
                      <a:r>
                        <a:rPr lang="es-ES" sz="1800" dirty="0">
                          <a:effectLst/>
                        </a:rPr>
                        <a:t>total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9525" marB="9525" anchor="ctr"/>
                </a:tc>
                <a:tc>
                  <a:txBody>
                    <a:bodyPr/>
                    <a:lstStyle/>
                    <a:p>
                      <a:pPr algn="r">
                        <a:lnSpc>
                          <a:spcPct val="107000"/>
                        </a:lnSpc>
                        <a:spcAft>
                          <a:spcPts val="0"/>
                        </a:spcAft>
                      </a:pPr>
                      <a:r>
                        <a:rPr lang="es-ES" sz="1800" dirty="0">
                          <a:effectLst/>
                        </a:rPr>
                        <a:t>por 1 millón</a:t>
                      </a:r>
                      <a:br>
                        <a:rPr lang="es-ES" sz="1800" dirty="0">
                          <a:effectLst/>
                        </a:rPr>
                      </a:br>
                      <a:r>
                        <a:rPr lang="es-ES" sz="1800" dirty="0">
                          <a:effectLst/>
                        </a:rPr>
                        <a:t>de habitantes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9525" marB="9525" anchor="ctr"/>
                </a:tc>
                <a:extLst>
                  <a:ext uri="{0D108BD9-81ED-4DB2-BD59-A6C34878D82A}">
                    <a16:rowId xmlns:a16="http://schemas.microsoft.com/office/drawing/2014/main" val="10001"/>
                  </a:ext>
                </a:extLst>
              </a:tr>
              <a:tr h="325160">
                <a:tc>
                  <a:txBody>
                    <a:bodyPr/>
                    <a:lstStyle/>
                    <a:p>
                      <a:pPr>
                        <a:lnSpc>
                          <a:spcPts val="1440"/>
                        </a:lnSpc>
                        <a:spcAft>
                          <a:spcPts val="0"/>
                        </a:spcAft>
                      </a:pPr>
                      <a:r>
                        <a:rPr lang="es-ES" sz="1800">
                          <a:effectLst/>
                        </a:rPr>
                        <a:t>Red de carreteras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47625" marT="28575" marB="28575"/>
                </a:tc>
                <a:tc>
                  <a:txBody>
                    <a:bodyPr/>
                    <a:lstStyle/>
                    <a:p>
                      <a:pPr algn="r">
                        <a:lnSpc>
                          <a:spcPts val="1440"/>
                        </a:lnSpc>
                        <a:spcAft>
                          <a:spcPts val="0"/>
                        </a:spcAft>
                      </a:pPr>
                      <a:r>
                        <a:rPr lang="es-ES" sz="1800">
                          <a:effectLst/>
                        </a:rPr>
                        <a:t>487,700 km</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tc>
                  <a:txBody>
                    <a:bodyPr/>
                    <a:lstStyle/>
                    <a:p>
                      <a:pPr algn="r">
                        <a:lnSpc>
                          <a:spcPts val="1440"/>
                        </a:lnSpc>
                        <a:spcAft>
                          <a:spcPts val="0"/>
                        </a:spcAft>
                      </a:pPr>
                      <a:r>
                        <a:rPr lang="es-ES" sz="1800" dirty="0">
                          <a:effectLst/>
                        </a:rPr>
                        <a:t>8,087.61 km</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extLst>
                  <a:ext uri="{0D108BD9-81ED-4DB2-BD59-A6C34878D82A}">
                    <a16:rowId xmlns:a16="http://schemas.microsoft.com/office/drawing/2014/main" val="10002"/>
                  </a:ext>
                </a:extLst>
              </a:tr>
              <a:tr h="325160">
                <a:tc>
                  <a:txBody>
                    <a:bodyPr/>
                    <a:lstStyle/>
                    <a:p>
                      <a:pPr>
                        <a:lnSpc>
                          <a:spcPts val="1440"/>
                        </a:lnSpc>
                        <a:spcAft>
                          <a:spcPts val="0"/>
                        </a:spcAft>
                      </a:pPr>
                      <a:r>
                        <a:rPr lang="es-ES" sz="1800">
                          <a:effectLst/>
                        </a:rPr>
                        <a:t>Ferrocarril</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47625" marT="28575" marB="28575"/>
                </a:tc>
                <a:tc>
                  <a:txBody>
                    <a:bodyPr/>
                    <a:lstStyle/>
                    <a:p>
                      <a:pPr algn="r">
                        <a:lnSpc>
                          <a:spcPts val="1440"/>
                        </a:lnSpc>
                        <a:spcAft>
                          <a:spcPts val="0"/>
                        </a:spcAft>
                      </a:pPr>
                      <a:r>
                        <a:rPr lang="es-ES" sz="1800">
                          <a:effectLst/>
                        </a:rPr>
                        <a:t>20,200 km</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tc>
                  <a:txBody>
                    <a:bodyPr/>
                    <a:lstStyle/>
                    <a:p>
                      <a:pPr algn="r">
                        <a:lnSpc>
                          <a:spcPts val="1440"/>
                        </a:lnSpc>
                        <a:spcAft>
                          <a:spcPts val="0"/>
                        </a:spcAft>
                      </a:pPr>
                      <a:r>
                        <a:rPr lang="es-ES" sz="1800">
                          <a:effectLst/>
                        </a:rPr>
                        <a:t>334.68 km</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extLst>
                  <a:ext uri="{0D108BD9-81ED-4DB2-BD59-A6C34878D82A}">
                    <a16:rowId xmlns:a16="http://schemas.microsoft.com/office/drawing/2014/main" val="10003"/>
                  </a:ext>
                </a:extLst>
              </a:tr>
              <a:tr h="325160">
                <a:tc>
                  <a:txBody>
                    <a:bodyPr/>
                    <a:lstStyle/>
                    <a:p>
                      <a:pPr>
                        <a:lnSpc>
                          <a:spcPts val="1440"/>
                        </a:lnSpc>
                        <a:spcAft>
                          <a:spcPts val="0"/>
                        </a:spcAft>
                      </a:pPr>
                      <a:r>
                        <a:rPr lang="es-ES" sz="1800">
                          <a:effectLst/>
                        </a:rPr>
                        <a:t>Vías navegables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47625" marT="28575" marB="28575"/>
                </a:tc>
                <a:tc>
                  <a:txBody>
                    <a:bodyPr/>
                    <a:lstStyle/>
                    <a:p>
                      <a:pPr algn="r">
                        <a:lnSpc>
                          <a:spcPts val="1440"/>
                        </a:lnSpc>
                        <a:spcAft>
                          <a:spcPts val="0"/>
                        </a:spcAft>
                      </a:pPr>
                      <a:r>
                        <a:rPr lang="es-ES" sz="1800">
                          <a:effectLst/>
                        </a:rPr>
                        <a:t>2,400 km</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tc>
                  <a:txBody>
                    <a:bodyPr/>
                    <a:lstStyle/>
                    <a:p>
                      <a:pPr algn="r">
                        <a:lnSpc>
                          <a:spcPts val="1440"/>
                        </a:lnSpc>
                        <a:spcAft>
                          <a:spcPts val="0"/>
                        </a:spcAft>
                      </a:pPr>
                      <a:r>
                        <a:rPr lang="es-ES" sz="1800">
                          <a:effectLst/>
                        </a:rPr>
                        <a:t>39.80 km</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extLst>
                  <a:ext uri="{0D108BD9-81ED-4DB2-BD59-A6C34878D82A}">
                    <a16:rowId xmlns:a16="http://schemas.microsoft.com/office/drawing/2014/main" val="10004"/>
                  </a:ext>
                </a:extLst>
              </a:tr>
              <a:tr h="325160">
                <a:tc>
                  <a:txBody>
                    <a:bodyPr/>
                    <a:lstStyle/>
                    <a:p>
                      <a:pPr>
                        <a:lnSpc>
                          <a:spcPts val="1440"/>
                        </a:lnSpc>
                        <a:spcAft>
                          <a:spcPts val="0"/>
                        </a:spcAft>
                      </a:pPr>
                      <a:r>
                        <a:rPr lang="es-ES" sz="1800">
                          <a:effectLst/>
                        </a:rPr>
                        <a:t>Puertos comerciales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47625" marT="28575" marB="28575"/>
                </a:tc>
                <a:tc>
                  <a:txBody>
                    <a:bodyPr/>
                    <a:lstStyle/>
                    <a:p>
                      <a:pPr algn="r">
                        <a:lnSpc>
                          <a:spcPts val="1440"/>
                        </a:lnSpc>
                        <a:spcAft>
                          <a:spcPts val="0"/>
                        </a:spcAft>
                      </a:pPr>
                      <a:r>
                        <a:rPr lang="es-ES" sz="1800" dirty="0">
                          <a:effectLst/>
                        </a:rPr>
                        <a:t>1,353</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tc>
                  <a:txBody>
                    <a:bodyPr/>
                    <a:lstStyle/>
                    <a:p>
                      <a:pPr algn="r">
                        <a:lnSpc>
                          <a:spcPts val="1440"/>
                        </a:lnSpc>
                        <a:spcAft>
                          <a:spcPts val="0"/>
                        </a:spcAft>
                      </a:pPr>
                      <a:r>
                        <a:rPr lang="es-ES" sz="1800">
                          <a:effectLst/>
                        </a:rPr>
                        <a:t>22.44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extLst>
                  <a:ext uri="{0D108BD9-81ED-4DB2-BD59-A6C34878D82A}">
                    <a16:rowId xmlns:a16="http://schemas.microsoft.com/office/drawing/2014/main" val="10005"/>
                  </a:ext>
                </a:extLst>
              </a:tr>
              <a:tr h="325160">
                <a:tc>
                  <a:txBody>
                    <a:bodyPr/>
                    <a:lstStyle/>
                    <a:p>
                      <a:pPr>
                        <a:lnSpc>
                          <a:spcPts val="1440"/>
                        </a:lnSpc>
                        <a:spcAft>
                          <a:spcPts val="0"/>
                        </a:spcAft>
                      </a:pPr>
                      <a:r>
                        <a:rPr lang="es-ES" sz="1800">
                          <a:effectLst/>
                        </a:rPr>
                        <a:t>Aeropuertos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47625" marT="28575" marB="28575"/>
                </a:tc>
                <a:tc>
                  <a:txBody>
                    <a:bodyPr/>
                    <a:lstStyle/>
                    <a:p>
                      <a:pPr algn="r">
                        <a:lnSpc>
                          <a:spcPts val="1440"/>
                        </a:lnSpc>
                        <a:spcAft>
                          <a:spcPts val="0"/>
                        </a:spcAft>
                      </a:pPr>
                      <a:r>
                        <a:rPr lang="es-ES" sz="1800">
                          <a:effectLst/>
                        </a:rPr>
                        <a:t>129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tc>
                  <a:txBody>
                    <a:bodyPr/>
                    <a:lstStyle/>
                    <a:p>
                      <a:pPr algn="r">
                        <a:lnSpc>
                          <a:spcPts val="1440"/>
                        </a:lnSpc>
                        <a:spcAft>
                          <a:spcPts val="0"/>
                        </a:spcAft>
                      </a:pPr>
                      <a:r>
                        <a:rPr lang="es-ES" sz="1800" dirty="0">
                          <a:effectLst/>
                        </a:rPr>
                        <a:t>2.14</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47625" marT="28575" marB="2857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2121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algn="ctr"/>
            <a:r>
              <a:rPr lang="es-ES" dirty="0"/>
              <a:t>Italia, en Europa, es uno de los países más turísticos del mundo y el que más Patrimonios de la Humanidad tiene. El turismo que recibe es principalmente de tipo monumental y cultural, aunque Italia también tiene espacios naturales de gran belleza.</a:t>
            </a:r>
          </a:p>
          <a:p>
            <a:pPr algn="ctr"/>
            <a:r>
              <a:rPr lang="es-ES" dirty="0"/>
              <a:t>El verde corresponde a las llanuras italianas y a la esperanza de una Italia libre y unida. En el caso del blanco se le atribuye a la nieve de los picos y el rojo a la sangre de los caídos en 1794.</a:t>
            </a:r>
          </a:p>
          <a:p>
            <a:pPr algn="ctr"/>
            <a:endParaRPr lang="es-ES" dirty="0"/>
          </a:p>
          <a:p>
            <a:endParaRPr lang="es-ES" dirty="0"/>
          </a:p>
        </p:txBody>
      </p:sp>
    </p:spTree>
    <p:extLst>
      <p:ext uri="{BB962C8B-B14F-4D97-AF65-F5344CB8AC3E}">
        <p14:creationId xmlns:p14="http://schemas.microsoft.com/office/powerpoint/2010/main" val="9083234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800" dirty="0">
                <a:solidFill>
                  <a:srgbClr val="03EFFB"/>
                </a:solidFill>
                <a:latin typeface="Algerian" panose="04020705040A02060702" pitchFamily="82" charset="0"/>
              </a:rPr>
              <a:t>Presidente Actual</a:t>
            </a:r>
          </a:p>
        </p:txBody>
      </p:sp>
      <p:sp>
        <p:nvSpPr>
          <p:cNvPr id="3" name="Marcador de contenido 2"/>
          <p:cNvSpPr>
            <a:spLocks noGrp="1"/>
          </p:cNvSpPr>
          <p:nvPr>
            <p:ph idx="1"/>
          </p:nvPr>
        </p:nvSpPr>
        <p:spPr>
          <a:xfrm>
            <a:off x="947671" y="2724357"/>
            <a:ext cx="9601196" cy="3318936"/>
          </a:xfrm>
        </p:spPr>
        <p:txBody>
          <a:bodyPr/>
          <a:lstStyle/>
          <a:p>
            <a:pPr algn="ctr"/>
            <a:r>
              <a:rPr lang="es-ES" dirty="0"/>
              <a:t>El presidente actual de Italia es Sergio Mattarrella él es presidente de la Republica desde 2015 hasta la actualidad.</a:t>
            </a:r>
          </a:p>
          <a:p>
            <a:pPr algn="ctr"/>
            <a:r>
              <a:rPr lang="es-ES" dirty="0"/>
              <a:t>Dos cámaras del parlamento restringían el poder del monarca, con nombramiento de un Senado y una Cámara de Diputados, desde 1861 hasta 1922, Italia fue una monarquía constitucional con un parlamento elegido mediante sufragios restringidos (en 1913 se celebró el primer sufragio universal masculino).</a:t>
            </a:r>
          </a:p>
          <a:p>
            <a:endParaRPr lang="es-ES" dirty="0"/>
          </a:p>
        </p:txBody>
      </p:sp>
      <p:pic>
        <p:nvPicPr>
          <p:cNvPr id="3074" name="Picture 2" descr="upload.wikimedia.org/wikipedia/commons/thum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2793" y="300485"/>
            <a:ext cx="1906074" cy="220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3958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8000" dirty="0">
                <a:solidFill>
                  <a:srgbClr val="00B050"/>
                </a:solidFill>
                <a:latin typeface="Algerian" panose="04020705040A02060702" pitchFamily="82" charset="0"/>
              </a:rPr>
              <a:t>Bandera</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051374" y="2640169"/>
            <a:ext cx="6089252" cy="3186650"/>
          </a:xfrm>
          <a:prstGeom prst="rect">
            <a:avLst/>
          </a:prstGeom>
          <a:noFill/>
          <a:ln>
            <a:noFill/>
          </a:ln>
        </p:spPr>
      </p:pic>
    </p:spTree>
    <p:extLst>
      <p:ext uri="{BB962C8B-B14F-4D97-AF65-F5344CB8AC3E}">
        <p14:creationId xmlns:p14="http://schemas.microsoft.com/office/powerpoint/2010/main" val="27616016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sz="9800" dirty="0">
                <a:solidFill>
                  <a:srgbClr val="FFC000"/>
                </a:solidFill>
                <a:latin typeface="Algerian" panose="04020705040A02060702" pitchFamily="82" charset="0"/>
              </a:rPr>
              <a:t>Escudo </a:t>
            </a:r>
            <a:endParaRPr lang="es-ES" dirty="0">
              <a:solidFill>
                <a:srgbClr val="FFC000"/>
              </a:solidFill>
              <a:latin typeface="Algerian" panose="04020705040A02060702" pitchFamily="82" charset="0"/>
            </a:endParaRPr>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3903" y="2557463"/>
            <a:ext cx="5584194" cy="3482729"/>
          </a:xfrm>
          <a:prstGeom prst="rect">
            <a:avLst/>
          </a:prstGeom>
          <a:noFill/>
          <a:ln>
            <a:noFill/>
          </a:ln>
        </p:spPr>
      </p:pic>
    </p:spTree>
    <p:extLst>
      <p:ext uri="{BB962C8B-B14F-4D97-AF65-F5344CB8AC3E}">
        <p14:creationId xmlns:p14="http://schemas.microsoft.com/office/powerpoint/2010/main" val="116636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55988" y="287136"/>
            <a:ext cx="1166749" cy="5992987"/>
          </a:xfrm>
          <a:prstGeom prst="rect">
            <a:avLst/>
          </a:prstGeom>
        </p:spPr>
        <p:txBody>
          <a:bodyPr wrap="square">
            <a:spAutoFit/>
          </a:bodyPr>
          <a:lstStyle/>
          <a:p>
            <a:pPr algn="ctr">
              <a:lnSpc>
                <a:spcPct val="107000"/>
              </a:lnSpc>
              <a:spcAft>
                <a:spcPts val="800"/>
              </a:spcAft>
            </a:pPr>
            <a:r>
              <a:rPr lang="es-ES" sz="37500" b="1" dirty="0">
                <a:ln w="10160" cap="flat" cmpd="sng" algn="ctr">
                  <a:solidFill>
                    <a:srgbClr val="4472C4"/>
                  </a:solidFill>
                  <a:prstDash val="solid"/>
                  <a:round/>
                </a:ln>
                <a:solidFill>
                  <a:srgbClr val="00B050"/>
                </a:solid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I</a:t>
            </a:r>
            <a:endParaRPr lang="es-ES" sz="37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1385725" y="446090"/>
            <a:ext cx="2565126" cy="5863144"/>
          </a:xfrm>
          <a:prstGeom prst="rect">
            <a:avLst/>
          </a:prstGeom>
        </p:spPr>
        <p:txBody>
          <a:bodyPr wrap="none">
            <a:spAutoFit/>
          </a:bodyPr>
          <a:lstStyle/>
          <a:p>
            <a:r>
              <a:rPr lang="es-ES" sz="37500" b="1" dirty="0">
                <a:ln w="10160" cap="flat" cmpd="sng" algn="ctr">
                  <a:solidFill>
                    <a:srgbClr val="4472C4"/>
                  </a:solidFill>
                  <a:prstDash val="solid"/>
                  <a:round/>
                </a:ln>
                <a:solidFill>
                  <a:srgbClr val="FFFFFF"/>
                </a:solid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T</a:t>
            </a:r>
            <a:endParaRPr lang="es-ES" sz="37500" dirty="0"/>
          </a:p>
        </p:txBody>
      </p:sp>
      <p:sp>
        <p:nvSpPr>
          <p:cNvPr id="6" name="Rectángulo 5"/>
          <p:cNvSpPr/>
          <p:nvPr/>
        </p:nvSpPr>
        <p:spPr>
          <a:xfrm>
            <a:off x="3216694" y="446090"/>
            <a:ext cx="3098925" cy="5863144"/>
          </a:xfrm>
          <a:prstGeom prst="rect">
            <a:avLst/>
          </a:prstGeom>
        </p:spPr>
        <p:txBody>
          <a:bodyPr wrap="none">
            <a:spAutoFit/>
          </a:bodyPr>
          <a:lstStyle/>
          <a:p>
            <a:r>
              <a:rPr lang="es-ES" sz="37500" b="1" dirty="0">
                <a:ln w="10160" cap="flat" cmpd="sng" algn="ctr">
                  <a:solidFill>
                    <a:srgbClr val="4472C4"/>
                  </a:solidFill>
                  <a:prstDash val="solid"/>
                  <a:round/>
                </a:ln>
                <a:solidFill>
                  <a:srgbClr val="FF0000"/>
                </a:solid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A</a:t>
            </a:r>
            <a:endParaRPr lang="es-ES" sz="45000" dirty="0"/>
          </a:p>
        </p:txBody>
      </p:sp>
      <p:sp>
        <p:nvSpPr>
          <p:cNvPr id="7" name="Rectángulo 6"/>
          <p:cNvSpPr/>
          <p:nvPr/>
        </p:nvSpPr>
        <p:spPr>
          <a:xfrm>
            <a:off x="5781820" y="184102"/>
            <a:ext cx="2218876" cy="5992987"/>
          </a:xfrm>
          <a:prstGeom prst="rect">
            <a:avLst/>
          </a:prstGeom>
        </p:spPr>
        <p:txBody>
          <a:bodyPr wrap="none">
            <a:spAutoFit/>
          </a:bodyPr>
          <a:lstStyle/>
          <a:p>
            <a:pPr algn="ctr">
              <a:lnSpc>
                <a:spcPct val="107000"/>
              </a:lnSpc>
              <a:spcAft>
                <a:spcPts val="800"/>
              </a:spcAft>
              <a:tabLst>
                <a:tab pos="4019550" algn="l"/>
              </a:tabLst>
            </a:pPr>
            <a:r>
              <a:rPr lang="es-ES" sz="37500" b="1" dirty="0">
                <a:ln w="10160" cap="flat" cmpd="sng" algn="ctr">
                  <a:solidFill>
                    <a:srgbClr val="4472C4"/>
                  </a:solidFill>
                  <a:prstDash val="solid"/>
                  <a:round/>
                </a:ln>
                <a:solidFill>
                  <a:srgbClr val="00B050"/>
                </a:solid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L</a:t>
            </a:r>
            <a:endParaRPr lang="es-ES" sz="4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7631885" y="184101"/>
            <a:ext cx="1467068" cy="5992987"/>
          </a:xfrm>
          <a:prstGeom prst="rect">
            <a:avLst/>
          </a:prstGeom>
        </p:spPr>
        <p:txBody>
          <a:bodyPr wrap="none">
            <a:spAutoFit/>
          </a:bodyPr>
          <a:lstStyle/>
          <a:p>
            <a:pPr algn="ctr">
              <a:lnSpc>
                <a:spcPct val="107000"/>
              </a:lnSpc>
              <a:spcAft>
                <a:spcPts val="800"/>
              </a:spcAft>
              <a:tabLst>
                <a:tab pos="4019550" algn="l"/>
              </a:tabLst>
            </a:pPr>
            <a:r>
              <a:rPr lang="es-ES" sz="37500" b="1" dirty="0">
                <a:ln w="10160" cap="flat" cmpd="sng" algn="ctr">
                  <a:solidFill>
                    <a:srgbClr val="4472C4"/>
                  </a:solidFill>
                  <a:prstDash val="solid"/>
                  <a:round/>
                </a:ln>
                <a:no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I</a:t>
            </a:r>
            <a:endParaRPr lang="es-ES" sz="4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8582866" y="287135"/>
            <a:ext cx="3098925" cy="5992987"/>
          </a:xfrm>
          <a:prstGeom prst="rect">
            <a:avLst/>
          </a:prstGeom>
        </p:spPr>
        <p:txBody>
          <a:bodyPr wrap="none">
            <a:spAutoFit/>
          </a:bodyPr>
          <a:lstStyle/>
          <a:p>
            <a:pPr>
              <a:lnSpc>
                <a:spcPct val="107000"/>
              </a:lnSpc>
              <a:spcAft>
                <a:spcPts val="800"/>
              </a:spcAft>
            </a:pPr>
            <a:r>
              <a:rPr lang="es-ES" sz="37500" b="1" dirty="0">
                <a:ln w="10160" cap="flat" cmpd="sng" algn="ctr">
                  <a:solidFill>
                    <a:srgbClr val="4472C4"/>
                  </a:solidFill>
                  <a:prstDash val="solid"/>
                  <a:round/>
                </a:ln>
                <a:solidFill>
                  <a:srgbClr val="FF0000"/>
                </a:solid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A</a:t>
            </a:r>
            <a:endParaRPr lang="es-ES" sz="45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65154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8123" y="975692"/>
            <a:ext cx="9601196" cy="1303867"/>
          </a:xfrm>
        </p:spPr>
        <p:txBody>
          <a:bodyPr>
            <a:normAutofit/>
          </a:bodyPr>
          <a:lstStyle/>
          <a:p>
            <a:r>
              <a:rPr lang="es-ES" sz="4800" dirty="0">
                <a:solidFill>
                  <a:srgbClr val="FFC000"/>
                </a:solidFill>
                <a:latin typeface="Algerian" panose="04020705040A02060702" pitchFamily="82" charset="0"/>
              </a:rPr>
              <a:t>Historia de Italia </a:t>
            </a:r>
          </a:p>
        </p:txBody>
      </p:sp>
      <p:sp>
        <p:nvSpPr>
          <p:cNvPr id="3" name="Marcador de contenido 2"/>
          <p:cNvSpPr>
            <a:spLocks noGrp="1"/>
          </p:cNvSpPr>
          <p:nvPr>
            <p:ph idx="1"/>
          </p:nvPr>
        </p:nvSpPr>
        <p:spPr/>
        <p:txBody>
          <a:bodyPr>
            <a:normAutofit fontScale="92500" lnSpcReduction="10000"/>
          </a:bodyPr>
          <a:lstStyle/>
          <a:p>
            <a:pPr algn="ctr"/>
            <a:r>
              <a:rPr lang="es-ES" dirty="0">
                <a:solidFill>
                  <a:schemeClr val="tx1"/>
                </a:solidFill>
              </a:rPr>
              <a:t>La historia de Italia está íntimamente ligada a la de la cultura occidental y a la historia de Europa. Buena parte de los principales acontecimientos históricos del mundo occidental, así como muchos de los logros que han condicionado la cultura universal, han tenido lugar en el país o los han protagonizado sus pueblos.</a:t>
            </a:r>
          </a:p>
          <a:p>
            <a:pPr algn="ctr"/>
            <a:r>
              <a:rPr lang="es-ES" dirty="0">
                <a:solidFill>
                  <a:schemeClr val="tx1"/>
                </a:solidFill>
              </a:rPr>
              <a:t>Heredera de múltiples culturas antiguas, como la de los etruscos y de los latinos, receptora de la colonización griega y hogar de la Magna Grecia, fue cuna de la civilización romana y vio nacer la República y el Imperio romano, legador de gran parte de la cultura occidental y uno de los mayores de la historia, del cual Italia fue el centro absoluto, tanto político como económico cultural.</a:t>
            </a:r>
          </a:p>
          <a:p>
            <a:endParaRPr lang="es-ES" dirty="0"/>
          </a:p>
        </p:txBody>
      </p:sp>
      <p:pic>
        <p:nvPicPr>
          <p:cNvPr id="4098" name="Picture 2" descr="La historia de ita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0057" y="220367"/>
            <a:ext cx="3373415" cy="189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4831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78119" y="2531175"/>
            <a:ext cx="5589432" cy="3315834"/>
          </a:xfrm>
        </p:spPr>
        <p:txBody>
          <a:bodyPr>
            <a:normAutofit lnSpcReduction="10000"/>
          </a:bodyPr>
          <a:lstStyle/>
          <a:p>
            <a:pPr algn="ctr"/>
            <a:r>
              <a:rPr lang="es-ES" dirty="0"/>
              <a:t>La población del territorio italiano sube durante la prehistoria, época de la cual muchos testimonios arqueológicos importantes han sido encontrados. Italia ha sido habitada por lo menos a partir del Paleolítico. Varios yacimientos arqueológicos de esta época, y entre los más importantes al mundo, se sitúan en Italia.</a:t>
            </a:r>
          </a:p>
        </p:txBody>
      </p:sp>
      <p:pic>
        <p:nvPicPr>
          <p:cNvPr id="5122" name="Picture 2" descr="Población: Italia 2020 - PopulationPyramid.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89" y="927279"/>
            <a:ext cx="5315030" cy="537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6474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08279" y="2621326"/>
            <a:ext cx="9601196" cy="3318936"/>
          </a:xfrm>
        </p:spPr>
        <p:txBody>
          <a:bodyPr/>
          <a:lstStyle/>
          <a:p>
            <a:pPr algn="ctr"/>
            <a:r>
              <a:rPr lang="es-ES" dirty="0"/>
              <a:t>De forma similar, en el sur (Sicilia, principalmente), los primeros aventureros incluyen, tras leyendas ciclópeas, a élimos, sicanos y sículos como habitantes de esas tierras. Sin mucha información sobre ellos, se especula con la posibilidad de que estos fueran o no indoeuropeos. En Cerdeña se desarrolló un pueblo con grandes conocimientos de metalurgia y famoso por sus construcciones megalíticas, las nuragas, cuyo principal yacimiento se localiza en Su</a:t>
            </a:r>
            <a:r>
              <a:rPr lang="es-ES" u="sng" dirty="0"/>
              <a:t> </a:t>
            </a:r>
            <a:r>
              <a:rPr lang="es-ES" dirty="0"/>
              <a:t>Nuraxi.</a:t>
            </a:r>
          </a:p>
          <a:p>
            <a:endParaRPr lang="es-ES" dirty="0"/>
          </a:p>
        </p:txBody>
      </p:sp>
    </p:spTree>
    <p:extLst>
      <p:ext uri="{BB962C8B-B14F-4D97-AF65-F5344CB8AC3E}">
        <p14:creationId xmlns:p14="http://schemas.microsoft.com/office/powerpoint/2010/main" val="4182447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72675" y="2518296"/>
            <a:ext cx="9601196" cy="3318936"/>
          </a:xfrm>
        </p:spPr>
        <p:txBody>
          <a:bodyPr>
            <a:normAutofit lnSpcReduction="10000"/>
          </a:bodyPr>
          <a:lstStyle/>
          <a:p>
            <a:pPr algn="ctr"/>
            <a:r>
              <a:rPr lang="es-ES" dirty="0"/>
              <a:t>Origen de Italia La historia de Italia comienza entre los años 2.000 y 1.000 a. C. cuando la península itálica recibió el aporte de pueblos indoeuropeos provinentes de Europa Central, se fundó a orillas del Río Tíber una ciudad que dominaría Italia y Europa durante siglos: Roma.</a:t>
            </a:r>
          </a:p>
          <a:p>
            <a:pPr algn="ctr"/>
            <a:r>
              <a:rPr lang="es-ES" dirty="0"/>
              <a:t>En 1849, Leopoldo II de Toscana abandonó Florencia, dejando un gobierno provisional. En Roma se proclamó la República Romana, con la idea de un triunvirato. ... Con la caída de la República Romana muchos revolucionarios fueron de nuevo condenados al exilio; Garibaldi en el 1850 fue a Nueva York, cerca de Antonio Meucci.</a:t>
            </a:r>
          </a:p>
          <a:p>
            <a:pPr algn="ctr"/>
            <a:endParaRPr lang="es-ES" dirty="0"/>
          </a:p>
          <a:p>
            <a:endParaRPr lang="es-ES" dirty="0"/>
          </a:p>
        </p:txBody>
      </p:sp>
    </p:spTree>
    <p:extLst>
      <p:ext uri="{BB962C8B-B14F-4D97-AF65-F5344CB8AC3E}">
        <p14:creationId xmlns:p14="http://schemas.microsoft.com/office/powerpoint/2010/main" val="20979272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solidFill>
                  <a:srgbClr val="92D050"/>
                </a:solidFill>
                <a:latin typeface="Algerian" panose="04020705040A02060702" pitchFamily="82" charset="0"/>
              </a:rPr>
              <a:t>Algunos lugares turísticos son:</a:t>
            </a:r>
            <a:br>
              <a:rPr lang="es-ES" dirty="0">
                <a:solidFill>
                  <a:srgbClr val="92D050"/>
                </a:solidFill>
                <a:latin typeface="Algerian" panose="04020705040A02060702" pitchFamily="82" charset="0"/>
              </a:rPr>
            </a:br>
            <a:endParaRPr lang="es-ES" dirty="0">
              <a:solidFill>
                <a:srgbClr val="92D050"/>
              </a:solidFill>
              <a:latin typeface="Algerian" panose="04020705040A02060702" pitchFamily="82" charset="0"/>
            </a:endParaRPr>
          </a:p>
        </p:txBody>
      </p:sp>
      <p:sp>
        <p:nvSpPr>
          <p:cNvPr id="3" name="Marcador de contenido 2"/>
          <p:cNvSpPr>
            <a:spLocks noGrp="1"/>
          </p:cNvSpPr>
          <p:nvPr>
            <p:ph idx="1"/>
          </p:nvPr>
        </p:nvSpPr>
        <p:spPr>
          <a:xfrm>
            <a:off x="1295402" y="2492538"/>
            <a:ext cx="9601196" cy="3318936"/>
          </a:xfrm>
        </p:spPr>
        <p:txBody>
          <a:bodyPr>
            <a:normAutofit fontScale="92500" lnSpcReduction="20000"/>
          </a:bodyPr>
          <a:lstStyle/>
          <a:p>
            <a:pPr lvl="0" algn="ctr"/>
            <a:r>
              <a:rPr lang="es-ES" dirty="0"/>
              <a:t>Cinque terre, Liguria.</a:t>
            </a:r>
          </a:p>
          <a:p>
            <a:pPr lvl="0" algn="ctr"/>
            <a:r>
              <a:rPr lang="es-ES" dirty="0"/>
              <a:t>Archipiélago la Maddalena Cerdaña.</a:t>
            </a:r>
          </a:p>
          <a:p>
            <a:pPr lvl="0" algn="ctr"/>
            <a:r>
              <a:rPr lang="es-ES" dirty="0"/>
              <a:t>Costa Amalfitana.</a:t>
            </a:r>
          </a:p>
          <a:p>
            <a:pPr lvl="0" algn="ctr"/>
            <a:r>
              <a:rPr lang="es-ES" dirty="0"/>
              <a:t>Gruta azul.</a:t>
            </a:r>
          </a:p>
          <a:p>
            <a:pPr lvl="0" algn="ctr"/>
            <a:r>
              <a:rPr lang="es-ES" dirty="0"/>
              <a:t>Termas de saturnia.</a:t>
            </a:r>
          </a:p>
          <a:p>
            <a:pPr lvl="0" algn="ctr"/>
            <a:r>
              <a:rPr lang="es-ES" dirty="0"/>
              <a:t>Laguna de Venecia.</a:t>
            </a:r>
          </a:p>
          <a:p>
            <a:pPr lvl="0" algn="ctr"/>
            <a:r>
              <a:rPr lang="es-ES" dirty="0"/>
              <a:t>Islas eolias. </a:t>
            </a:r>
          </a:p>
          <a:p>
            <a:pPr lvl="0" algn="ctr"/>
            <a:r>
              <a:rPr lang="es-ES" dirty="0"/>
              <a:t>Dolomitas</a:t>
            </a:r>
          </a:p>
          <a:p>
            <a:endParaRPr lang="es-ES" dirty="0"/>
          </a:p>
        </p:txBody>
      </p:sp>
    </p:spTree>
    <p:extLst>
      <p:ext uri="{BB962C8B-B14F-4D97-AF65-F5344CB8AC3E}">
        <p14:creationId xmlns:p14="http://schemas.microsoft.com/office/powerpoint/2010/main" val="2156134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850081" y="754956"/>
            <a:ext cx="3052218" cy="24261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4005798" y="3168203"/>
            <a:ext cx="3386675" cy="2854147"/>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7495972" y="754956"/>
            <a:ext cx="3631842" cy="2651964"/>
          </a:xfrm>
          <a:prstGeom prst="rect">
            <a:avLst/>
          </a:prstGeom>
          <a:noFill/>
          <a:ln>
            <a:noFill/>
          </a:ln>
        </p:spPr>
      </p:pic>
    </p:spTree>
    <p:extLst>
      <p:ext uri="{BB962C8B-B14F-4D97-AF65-F5344CB8AC3E}">
        <p14:creationId xmlns:p14="http://schemas.microsoft.com/office/powerpoint/2010/main" val="34732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solidFill>
                  <a:srgbClr val="92D050"/>
                </a:solidFill>
                <a:latin typeface="Algerian" panose="04020705040A02060702" pitchFamily="82" charset="0"/>
              </a:rPr>
              <a:t>Algunos lugares culturales son:</a:t>
            </a:r>
            <a:br>
              <a:rPr lang="es-ES" dirty="0">
                <a:solidFill>
                  <a:srgbClr val="92D050"/>
                </a:solidFill>
                <a:latin typeface="Algerian" panose="04020705040A02060702" pitchFamily="82" charset="0"/>
              </a:rPr>
            </a:br>
            <a:endParaRPr lang="es-ES" dirty="0">
              <a:solidFill>
                <a:srgbClr val="92D050"/>
              </a:solidFill>
              <a:latin typeface="Algerian" panose="04020705040A02060702" pitchFamily="82" charset="0"/>
            </a:endParaRPr>
          </a:p>
        </p:txBody>
      </p:sp>
      <p:sp>
        <p:nvSpPr>
          <p:cNvPr id="3" name="Marcador de contenido 2"/>
          <p:cNvSpPr>
            <a:spLocks noGrp="1"/>
          </p:cNvSpPr>
          <p:nvPr>
            <p:ph idx="1"/>
          </p:nvPr>
        </p:nvSpPr>
        <p:spPr/>
        <p:txBody>
          <a:bodyPr/>
          <a:lstStyle/>
          <a:p>
            <a:pPr lvl="0" algn="ctr"/>
            <a:r>
              <a:rPr lang="es-ES" dirty="0"/>
              <a:t>Coliseo de Roma.</a:t>
            </a:r>
          </a:p>
          <a:p>
            <a:pPr lvl="0" algn="ctr"/>
            <a:r>
              <a:rPr lang="es-ES" dirty="0"/>
              <a:t>Basílica de San Marcos.</a:t>
            </a:r>
          </a:p>
          <a:p>
            <a:pPr lvl="0" algn="ctr"/>
            <a:r>
              <a:rPr lang="es-ES" dirty="0"/>
              <a:t>Torre de Pisa.</a:t>
            </a:r>
          </a:p>
          <a:p>
            <a:pPr lvl="0" algn="ctr"/>
            <a:r>
              <a:rPr lang="es-ES" dirty="0"/>
              <a:t>Catedral de Milán.</a:t>
            </a:r>
          </a:p>
          <a:p>
            <a:pPr lvl="0" algn="ctr"/>
            <a:r>
              <a:rPr lang="es-ES" dirty="0"/>
              <a:t>Lago de como.</a:t>
            </a:r>
          </a:p>
          <a:p>
            <a:pPr lvl="0" algn="ctr"/>
            <a:r>
              <a:rPr lang="es-ES" dirty="0"/>
              <a:t>Castillo de san`t Ángelo.</a:t>
            </a:r>
          </a:p>
          <a:p>
            <a:endParaRPr lang="es-ES" dirty="0"/>
          </a:p>
        </p:txBody>
      </p:sp>
    </p:spTree>
    <p:extLst>
      <p:ext uri="{BB962C8B-B14F-4D97-AF65-F5344CB8AC3E}">
        <p14:creationId xmlns:p14="http://schemas.microsoft.com/office/powerpoint/2010/main" val="35705949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3974" y="780179"/>
            <a:ext cx="3734995" cy="2735754"/>
          </a:xfrm>
          <a:prstGeom prst="rect">
            <a:avLst/>
          </a:prstGeom>
          <a:noFill/>
          <a:ln>
            <a:noFill/>
          </a:ln>
        </p:spPr>
      </p:pic>
      <p:pic>
        <p:nvPicPr>
          <p:cNvPr id="5" name="Imagen 4" descr="Basílica de San Marcos - Wikipedia, la enciclopedia libre"/>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70038"/>
            <a:ext cx="3040733" cy="2695911"/>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7715764" y="780179"/>
            <a:ext cx="3823706" cy="2589859"/>
          </a:xfrm>
          <a:prstGeom prst="rect">
            <a:avLst/>
          </a:prstGeom>
          <a:noFill/>
          <a:ln>
            <a:noFill/>
          </a:ln>
        </p:spPr>
      </p:pic>
    </p:spTree>
    <p:extLst>
      <p:ext uri="{BB962C8B-B14F-4D97-AF65-F5344CB8AC3E}">
        <p14:creationId xmlns:p14="http://schemas.microsoft.com/office/powerpoint/2010/main" val="825702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43</TotalTime>
  <Words>854</Words>
  <Application>Microsoft Office PowerPoint</Application>
  <PresentationFormat>Panorámica</PresentationFormat>
  <Paragraphs>73</Paragraphs>
  <Slides>18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Algerian</vt:lpstr>
      <vt:lpstr>Arial</vt:lpstr>
      <vt:lpstr>Calibri</vt:lpstr>
      <vt:lpstr>Garamond</vt:lpstr>
      <vt:lpstr>Orgánico</vt:lpstr>
      <vt:lpstr>Presentación de Italia</vt:lpstr>
      <vt:lpstr>Historia de Italia </vt:lpstr>
      <vt:lpstr>Presentación de PowerPoint</vt:lpstr>
      <vt:lpstr>Presentación de PowerPoint</vt:lpstr>
      <vt:lpstr>Presentación de PowerPoint</vt:lpstr>
      <vt:lpstr>Algunos lugares turísticos son: </vt:lpstr>
      <vt:lpstr>Presentación de PowerPoint</vt:lpstr>
      <vt:lpstr>Algunos lugares culturales son: </vt:lpstr>
      <vt:lpstr>Presentación de PowerPoint</vt:lpstr>
      <vt:lpstr>La gastronomía Italiana</vt:lpstr>
      <vt:lpstr>EL IDIOMA NATAL:</vt:lpstr>
      <vt:lpstr>Algunas tradiciones son: </vt:lpstr>
      <vt:lpstr>Información importante</vt:lpstr>
      <vt:lpstr>Presentación de PowerPoint</vt:lpstr>
      <vt:lpstr>Presidente Actual</vt:lpstr>
      <vt:lpstr>Bandera</vt:lpstr>
      <vt:lpstr>Escudo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Italia</dc:title>
  <dc:creator>FABIOLA ARIANNA MARIN ZAMORA</dc:creator>
  <cp:lastModifiedBy>Karol Araya Salas</cp:lastModifiedBy>
  <cp:revision>6</cp:revision>
  <dcterms:created xsi:type="dcterms:W3CDTF">2021-05-14T19:43:33Z</dcterms:created>
  <dcterms:modified xsi:type="dcterms:W3CDTF">2021-09-02T00:02:12Z</dcterms:modified>
</cp:coreProperties>
</file>