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672" r:id="rId6"/>
    <p:sldMasterId id="2147483674" r:id="rId7"/>
    <p:sldMasterId id="2147483676" r:id="rId8"/>
    <p:sldMasterId id="2147483678" r:id="rId9"/>
    <p:sldMasterId id="2147483680" r:id="rId10"/>
    <p:sldMasterId id="2147483682" r:id="rId11"/>
    <p:sldMasterId id="2147483688" r:id="rId12"/>
    <p:sldMasterId id="2147483690" r:id="rId13"/>
    <p:sldMasterId id="2147483692" r:id="rId14"/>
    <p:sldMasterId id="2147483694" r:id="rId15"/>
    <p:sldMasterId id="2147483696" r:id="rId16"/>
    <p:sldMasterId id="2147483698" r:id="rId17"/>
    <p:sldMasterId id="2147483700" r:id="rId18"/>
    <p:sldMasterId id="2147483702" r:id="rId19"/>
    <p:sldMasterId id="2147483704" r:id="rId20"/>
    <p:sldMasterId id="2147483706" r:id="rId21"/>
  </p:sldMasterIdLst>
  <p:sldIdLst>
    <p:sldId id="258" r:id="rId22"/>
    <p:sldId id="259" r:id="rId23"/>
    <p:sldId id="260" r:id="rId24"/>
    <p:sldId id="261" r:id="rId25"/>
    <p:sldId id="262" r:id="rId26"/>
    <p:sldId id="263" r:id="rId27"/>
    <p:sldId id="264" r:id="rId28"/>
    <p:sldId id="265" r:id="rId29"/>
    <p:sldId id="266" r:id="rId30"/>
    <p:sldId id="267" r:id="rId31"/>
    <p:sldId id="268" r:id="rId32"/>
    <p:sldId id="271" r:id="rId33"/>
    <p:sldId id="272" r:id="rId34"/>
    <p:sldId id="273" r:id="rId35"/>
    <p:sldId id="274" r:id="rId36"/>
    <p:sldId id="275" r:id="rId37"/>
    <p:sldId id="276" r:id="rId38"/>
    <p:sldId id="277" r:id="rId39"/>
    <p:sldId id="278" r:id="rId40"/>
    <p:sldId id="279" r:id="rId41"/>
    <p:sldId id="28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B781134C-8BF6-4133-B79C-0552EC03B872}">
          <p14:sldIdLst>
            <p14:sldId id="258"/>
            <p14:sldId id="259"/>
            <p14:sldId id="260"/>
            <p14:sldId id="261"/>
            <p14:sldId id="262"/>
            <p14:sldId id="263"/>
            <p14:sldId id="264"/>
            <p14:sldId id="265"/>
            <p14:sldId id="266"/>
            <p14:sldId id="267"/>
            <p14:sldId id="268"/>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4660"/>
  </p:normalViewPr>
  <p:slideViewPr>
    <p:cSldViewPr snapToGrid="0" showGuides="1">
      <p:cViewPr varScale="1">
        <p:scale>
          <a:sx n="80" d="100"/>
          <a:sy n="8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1596540"/>
            <a:ext cx="10363200" cy="1527050"/>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96000" y="3581705"/>
            <a:ext cx="8534400" cy="1221640"/>
          </a:xfrm>
        </p:spPr>
        <p:txBody>
          <a:bodyPr>
            <a:normAutofit/>
          </a:bodyPr>
          <a:lstStyle>
            <a:lvl1pPr marL="0" indent="0" algn="l">
              <a:buNone/>
              <a:defRPr sz="2800">
                <a:solidFill>
                  <a:srgbClr val="D68B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9164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5417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1210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751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6108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3454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30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3869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8621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6360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831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4459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74283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9743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46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632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4815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0391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7473" y="222195"/>
            <a:ext cx="935492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3" y="1443835"/>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9892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0754" y="69490"/>
            <a:ext cx="7521247" cy="114300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05834" y="174924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05834" y="2379108"/>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89601" y="1749245"/>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89601" y="2379108"/>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4374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6630" y="69490"/>
            <a:ext cx="7881177" cy="122164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7474" y="1596540"/>
            <a:ext cx="9569513"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69536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6981517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85566917"/>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34664944"/>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72665600"/>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12194662"/>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12310630"/>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4614845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3228280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269361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42839355"/>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92101651"/>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465761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20267335"/>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82527513"/>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6603730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3578471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2149697"/>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2686537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2715006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2919101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8428722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562674"/>
            <a:ext cx="10363200" cy="1527050"/>
          </a:xfrm>
        </p:spPr>
        <p:txBody>
          <a:bodyPr>
            <a:normAutofit fontScale="90000"/>
          </a:bodyPr>
          <a:lstStyle/>
          <a:p>
            <a:r>
              <a:rPr lang="es-CR" dirty="0" smtClean="0"/>
              <a:t>Estudiantes:</a:t>
            </a:r>
            <a:br>
              <a:rPr lang="es-CR" dirty="0" smtClean="0"/>
            </a:br>
            <a:r>
              <a:rPr lang="es-CR" dirty="0" smtClean="0"/>
              <a:t>María José Álvarez Castillo </a:t>
            </a:r>
            <a:br>
              <a:rPr lang="es-CR" dirty="0" smtClean="0"/>
            </a:br>
            <a:r>
              <a:rPr lang="es-CR" dirty="0" smtClean="0"/>
              <a:t>Michel Zambrana Miranda </a:t>
            </a:r>
            <a:br>
              <a:rPr lang="es-CR" dirty="0" smtClean="0"/>
            </a:br>
            <a:endParaRPr lang="en-US" dirty="0"/>
          </a:p>
        </p:txBody>
      </p:sp>
      <p:sp>
        <p:nvSpPr>
          <p:cNvPr id="3" name="Subtitle 2"/>
          <p:cNvSpPr>
            <a:spLocks noGrp="1"/>
          </p:cNvSpPr>
          <p:nvPr>
            <p:ph type="subTitle" idx="1"/>
          </p:nvPr>
        </p:nvSpPr>
        <p:spPr>
          <a:xfrm>
            <a:off x="5881511" y="3480105"/>
            <a:ext cx="8534400" cy="1221640"/>
          </a:xfrm>
        </p:spPr>
        <p:txBody>
          <a:bodyPr/>
          <a:lstStyle/>
          <a:p>
            <a:r>
              <a:rPr lang="es-CR" dirty="0" smtClean="0"/>
              <a:t>FRANCIA </a:t>
            </a:r>
            <a:endParaRPr lang="en-US" dirty="0"/>
          </a:p>
        </p:txBody>
      </p:sp>
    </p:spTree>
    <p:extLst>
      <p:ext uri="{BB962C8B-B14F-4D97-AF65-F5344CB8AC3E}">
        <p14:creationId xmlns:p14="http://schemas.microsoft.com/office/powerpoint/2010/main" val="251489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                     Símbolos  Nacionales </a:t>
            </a:r>
            <a:endParaRPr lang="en-US" dirty="0"/>
          </a:p>
        </p:txBody>
      </p:sp>
      <p:sp>
        <p:nvSpPr>
          <p:cNvPr id="5" name="Content Placeholder 4"/>
          <p:cNvSpPr>
            <a:spLocks noGrp="1"/>
          </p:cNvSpPr>
          <p:nvPr>
            <p:ph idx="1"/>
          </p:nvPr>
        </p:nvSpPr>
        <p:spPr>
          <a:xfrm>
            <a:off x="2095126" y="1365195"/>
            <a:ext cx="5845716" cy="2966173"/>
          </a:xfrm>
        </p:spPr>
        <p:txBody>
          <a:bodyPr>
            <a:normAutofit fontScale="85000" lnSpcReduction="10000"/>
          </a:bodyPr>
          <a:lstStyle/>
          <a:p>
            <a:r>
              <a:rPr lang="es-MX" dirty="0"/>
              <a:t>El 14 de julio, Fiesta Nacional de Francia.</a:t>
            </a:r>
          </a:p>
          <a:p>
            <a:r>
              <a:rPr lang="es-MX" dirty="0"/>
              <a:t>La bandera francesa.</a:t>
            </a:r>
          </a:p>
          <a:p>
            <a:r>
              <a:rPr lang="es-MX" dirty="0"/>
              <a:t>La Marsellesa. (Himno Nacional)</a:t>
            </a:r>
          </a:p>
          <a:p>
            <a:r>
              <a:rPr lang="es-MX" dirty="0"/>
              <a:t>El lema: Libertad, Igualdad y Fraternidad.</a:t>
            </a:r>
          </a:p>
          <a:p>
            <a:r>
              <a:rPr lang="es-MX" dirty="0"/>
              <a:t>El sello de la República.</a:t>
            </a:r>
          </a:p>
          <a:p>
            <a:r>
              <a:rPr lang="es-MX" dirty="0"/>
              <a:t>El gallo y la Marianne</a:t>
            </a:r>
          </a:p>
          <a:p>
            <a:endParaRPr lang="en-US" dirty="0" smtClean="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529" y="3745506"/>
            <a:ext cx="2236871" cy="272371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952" y="4331368"/>
            <a:ext cx="3257048" cy="2137857"/>
          </a:xfrm>
          <a:prstGeom prst="rect">
            <a:avLst/>
          </a:prstGeom>
        </p:spPr>
      </p:pic>
    </p:spTree>
    <p:extLst>
      <p:ext uri="{BB962C8B-B14F-4D97-AF65-F5344CB8AC3E}">
        <p14:creationId xmlns:p14="http://schemas.microsoft.com/office/powerpoint/2010/main" val="32973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0421" y="0"/>
            <a:ext cx="6990347" cy="1143000"/>
          </a:xfrm>
        </p:spPr>
        <p:txBody>
          <a:bodyPr>
            <a:normAutofit fontScale="90000"/>
          </a:bodyPr>
          <a:lstStyle/>
          <a:p>
            <a:pPr algn="l"/>
            <a:r>
              <a:rPr lang="es-CR" dirty="0" smtClean="0"/>
              <a:t>Lugares para visitar en Francia (Cultural)</a:t>
            </a:r>
            <a:endParaRPr lang="en-US" dirty="0"/>
          </a:p>
        </p:txBody>
      </p:sp>
      <p:sp>
        <p:nvSpPr>
          <p:cNvPr id="6" name="Content Placeholder 5"/>
          <p:cNvSpPr>
            <a:spLocks noGrp="1"/>
          </p:cNvSpPr>
          <p:nvPr>
            <p:ph sz="half" idx="2"/>
          </p:nvPr>
        </p:nvSpPr>
        <p:spPr>
          <a:xfrm>
            <a:off x="3007895" y="1143000"/>
            <a:ext cx="7222930" cy="3212387"/>
          </a:xfrm>
        </p:spPr>
        <p:txBody>
          <a:bodyPr/>
          <a:lstStyle/>
          <a:p>
            <a:r>
              <a:rPr lang="es-MX" dirty="0" smtClean="0"/>
              <a:t>Torre </a:t>
            </a:r>
            <a:r>
              <a:rPr lang="es-MX" dirty="0"/>
              <a:t>Eiffel </a:t>
            </a:r>
          </a:p>
          <a:p>
            <a:r>
              <a:rPr lang="es-MX" dirty="0" smtClean="0"/>
              <a:t>Arco </a:t>
            </a:r>
            <a:r>
              <a:rPr lang="es-MX" dirty="0"/>
              <a:t>de Triunfo de París </a:t>
            </a:r>
          </a:p>
          <a:p>
            <a:r>
              <a:rPr lang="es-MX" dirty="0" smtClean="0"/>
              <a:t>Palacio </a:t>
            </a:r>
            <a:r>
              <a:rPr lang="es-MX" dirty="0"/>
              <a:t>de Versalles</a:t>
            </a:r>
          </a:p>
          <a:p>
            <a:r>
              <a:rPr lang="es-MX" dirty="0" smtClean="0"/>
              <a:t>Basílica </a:t>
            </a:r>
            <a:r>
              <a:rPr lang="es-MX" dirty="0"/>
              <a:t>del Sacré Cœur</a:t>
            </a:r>
          </a:p>
          <a:p>
            <a:r>
              <a:rPr lang="es-MX" dirty="0" smtClean="0"/>
              <a:t>Barrio </a:t>
            </a:r>
            <a:r>
              <a:rPr lang="es-MX" dirty="0"/>
              <a:t>Latino en París </a:t>
            </a:r>
          </a:p>
          <a:p>
            <a:endParaRPr lang="en-US"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64" y="3555136"/>
            <a:ext cx="2614863" cy="171776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9296" y="4018670"/>
            <a:ext cx="1984150" cy="2676903"/>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70" y="1270721"/>
            <a:ext cx="2239045" cy="2113038"/>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6122" y="4728411"/>
            <a:ext cx="2251649" cy="1882941"/>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8598" y="4906077"/>
            <a:ext cx="3182473" cy="1705275"/>
          </a:xfrm>
          <a:prstGeom prst="rect">
            <a:avLst/>
          </a:prstGeom>
        </p:spPr>
      </p:pic>
    </p:spTree>
    <p:extLst>
      <p:ext uri="{BB962C8B-B14F-4D97-AF65-F5344CB8AC3E}">
        <p14:creationId xmlns:p14="http://schemas.microsoft.com/office/powerpoint/2010/main" val="380176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860" y="-12032"/>
            <a:ext cx="8038140" cy="1221640"/>
          </a:xfrm>
        </p:spPr>
        <p:txBody>
          <a:bodyPr/>
          <a:lstStyle/>
          <a:p>
            <a:pPr algn="l"/>
            <a:r>
              <a:rPr lang="es-CR" dirty="0" smtClean="0"/>
              <a:t>Lugares para visitar en Francia (Naturales)</a:t>
            </a:r>
            <a:endParaRPr lang="en-US" dirty="0"/>
          </a:p>
        </p:txBody>
      </p:sp>
      <p:sp>
        <p:nvSpPr>
          <p:cNvPr id="3" name="Content Placeholder 2"/>
          <p:cNvSpPr>
            <a:spLocks noGrp="1"/>
          </p:cNvSpPr>
          <p:nvPr>
            <p:ph idx="1"/>
          </p:nvPr>
        </p:nvSpPr>
        <p:spPr>
          <a:xfrm>
            <a:off x="2227475" y="1596541"/>
            <a:ext cx="5256168" cy="2301692"/>
          </a:xfrm>
        </p:spPr>
        <p:txBody>
          <a:bodyPr/>
          <a:lstStyle/>
          <a:p>
            <a:r>
              <a:rPr lang="en-US" dirty="0" smtClean="0"/>
              <a:t>ACANTILADOS </a:t>
            </a:r>
            <a:r>
              <a:rPr lang="en-US" dirty="0"/>
              <a:t>DE ÉTRETAT</a:t>
            </a:r>
          </a:p>
          <a:p>
            <a:r>
              <a:rPr lang="en-US" dirty="0" smtClean="0"/>
              <a:t>GORGES </a:t>
            </a:r>
            <a:r>
              <a:rPr lang="en-US" dirty="0"/>
              <a:t>DU VERDON</a:t>
            </a:r>
          </a:p>
          <a:p>
            <a:r>
              <a:rPr lang="en-US" dirty="0" smtClean="0"/>
              <a:t>MER </a:t>
            </a:r>
            <a:r>
              <a:rPr lang="en-US" dirty="0"/>
              <a:t>DE GLACE</a:t>
            </a:r>
          </a:p>
          <a:p>
            <a:r>
              <a:rPr lang="en-US" dirty="0" smtClean="0"/>
              <a:t>LAGUNAS </a:t>
            </a:r>
            <a:r>
              <a:rPr lang="en-US" dirty="0"/>
              <a:t>DE LA CAMARGA</a:t>
            </a:r>
          </a:p>
          <a:p>
            <a:pPr marL="0" indent="0">
              <a:buNone/>
            </a:pPr>
            <a:endParaRPr lang="en-US" dirty="0" smtClean="0"/>
          </a:p>
          <a:p>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06" y="4415589"/>
            <a:ext cx="2871537" cy="215365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870" y="4595311"/>
            <a:ext cx="3167211" cy="1973931"/>
          </a:xfrm>
          <a:prstGeom prst="rect">
            <a:avLst/>
          </a:prstGeom>
        </p:spPr>
      </p:pic>
    </p:spTree>
    <p:extLst>
      <p:ext uri="{BB962C8B-B14F-4D97-AF65-F5344CB8AC3E}">
        <p14:creationId xmlns:p14="http://schemas.microsoft.com/office/powerpoint/2010/main" val="3533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63516" y="0"/>
            <a:ext cx="10214782" cy="1143000"/>
          </a:xfrm>
        </p:spPr>
        <p:txBody>
          <a:bodyPr>
            <a:normAutofit fontScale="90000"/>
          </a:bodyPr>
          <a:lstStyle/>
          <a:p>
            <a:r>
              <a:rPr lang="es-MX" dirty="0"/>
              <a:t>Hoteles y establecimientos de hospedajes </a:t>
            </a:r>
            <a:r>
              <a:rPr lang="es-MX" dirty="0" smtClean="0"/>
              <a:t>importantes</a:t>
            </a:r>
            <a:endParaRPr lang="en-US" dirty="0"/>
          </a:p>
        </p:txBody>
      </p:sp>
      <p:sp>
        <p:nvSpPr>
          <p:cNvPr id="6" name="Content Placeholder 5"/>
          <p:cNvSpPr>
            <a:spLocks noGrp="1"/>
          </p:cNvSpPr>
          <p:nvPr>
            <p:ph sz="half" idx="2"/>
          </p:nvPr>
        </p:nvSpPr>
        <p:spPr>
          <a:xfrm>
            <a:off x="3104147" y="1287380"/>
            <a:ext cx="8169442" cy="3633536"/>
          </a:xfrm>
        </p:spPr>
        <p:txBody>
          <a:bodyPr/>
          <a:lstStyle/>
          <a:p>
            <a:pPr marL="0" indent="0">
              <a:buNone/>
            </a:pPr>
            <a:r>
              <a:rPr lang="es-MX" dirty="0" smtClean="0"/>
              <a:t>•Hôtel </a:t>
            </a:r>
            <a:r>
              <a:rPr lang="es-MX" dirty="0"/>
              <a:t>de Blauvac: Está escondido de forma segura por las antiguas murallas de la fortaleza del bullicio de las calles centrales</a:t>
            </a:r>
          </a:p>
          <a:p>
            <a:r>
              <a:rPr lang="es-MX" dirty="0" smtClean="0"/>
              <a:t>Hotel </a:t>
            </a:r>
            <a:r>
              <a:rPr lang="es-MX" dirty="0"/>
              <a:t>Le Squara, París</a:t>
            </a:r>
          </a:p>
          <a:p>
            <a:r>
              <a:rPr lang="en-US" dirty="0" smtClean="0"/>
              <a:t>Motel </a:t>
            </a:r>
            <a:r>
              <a:rPr lang="en-US" dirty="0"/>
              <a:t>mil</a:t>
            </a:r>
          </a:p>
          <a:p>
            <a:r>
              <a:rPr lang="en-US" dirty="0" smtClean="0"/>
              <a:t>Motel </a:t>
            </a:r>
            <a:r>
              <a:rPr lang="en-US" dirty="0"/>
              <a:t>le colibrí </a:t>
            </a:r>
          </a:p>
          <a:p>
            <a:endParaRPr lang="en-US"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833" y="4023061"/>
            <a:ext cx="3489158" cy="2616868"/>
          </a:xfrm>
          <a:prstGeom prst="rect">
            <a:avLst/>
          </a:prstGeom>
        </p:spPr>
      </p:pic>
    </p:spTree>
    <p:extLst>
      <p:ext uri="{BB962C8B-B14F-4D97-AF65-F5344CB8AC3E}">
        <p14:creationId xmlns:p14="http://schemas.microsoft.com/office/powerpoint/2010/main" val="325627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                                 Aeropuertos </a:t>
            </a:r>
            <a:endParaRPr lang="en-US" dirty="0"/>
          </a:p>
        </p:txBody>
      </p:sp>
      <p:sp>
        <p:nvSpPr>
          <p:cNvPr id="5" name="Content Placeholder 4"/>
          <p:cNvSpPr>
            <a:spLocks noGrp="1"/>
          </p:cNvSpPr>
          <p:nvPr>
            <p:ph idx="1"/>
          </p:nvPr>
        </p:nvSpPr>
        <p:spPr/>
        <p:txBody>
          <a:bodyPr/>
          <a:lstStyle/>
          <a:p>
            <a:r>
              <a:rPr lang="es-MX" dirty="0" smtClean="0"/>
              <a:t>Aeropuerto </a:t>
            </a:r>
            <a:r>
              <a:rPr lang="es-MX" dirty="0"/>
              <a:t>de Niza</a:t>
            </a:r>
          </a:p>
          <a:p>
            <a:r>
              <a:rPr lang="es-MX" dirty="0" smtClean="0"/>
              <a:t>Aeropuerto </a:t>
            </a:r>
            <a:r>
              <a:rPr lang="es-MX" dirty="0"/>
              <a:t>de Toulouse</a:t>
            </a:r>
          </a:p>
          <a:p>
            <a:r>
              <a:rPr lang="es-MX" dirty="0" smtClean="0"/>
              <a:t>Aeropuerto </a:t>
            </a:r>
            <a:r>
              <a:rPr lang="es-MX" dirty="0"/>
              <a:t>de Marsella</a:t>
            </a:r>
          </a:p>
          <a:p>
            <a:r>
              <a:rPr lang="es-MX" dirty="0" smtClean="0"/>
              <a:t>Aeropuertos </a:t>
            </a:r>
            <a:r>
              <a:rPr lang="es-MX" dirty="0"/>
              <a:t>de Lyon</a:t>
            </a:r>
          </a:p>
          <a:p>
            <a:endParaRPr lang="en-US" dirty="0" smtClean="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444" y="4189830"/>
            <a:ext cx="4236452" cy="2384757"/>
          </a:xfrm>
          <a:prstGeom prst="rect">
            <a:avLst/>
          </a:prstGeom>
        </p:spPr>
      </p:pic>
    </p:spTree>
    <p:extLst>
      <p:ext uri="{BB962C8B-B14F-4D97-AF65-F5344CB8AC3E}">
        <p14:creationId xmlns:p14="http://schemas.microsoft.com/office/powerpoint/2010/main" val="2934232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320" y="0"/>
            <a:ext cx="5910883" cy="1221640"/>
          </a:xfrm>
        </p:spPr>
        <p:txBody>
          <a:bodyPr/>
          <a:lstStyle/>
          <a:p>
            <a:pPr algn="l"/>
            <a:r>
              <a:rPr lang="es-CR" dirty="0" smtClean="0"/>
              <a:t>               Gobierno </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6" name="Rectángulo 5"/>
          <p:cNvSpPr/>
          <p:nvPr/>
        </p:nvSpPr>
        <p:spPr>
          <a:xfrm>
            <a:off x="2542674" y="1596540"/>
            <a:ext cx="6096000" cy="1815882"/>
          </a:xfrm>
          <a:prstGeom prst="rect">
            <a:avLst/>
          </a:prstGeom>
        </p:spPr>
        <p:txBody>
          <a:bodyPr>
            <a:spAutoFit/>
          </a:bodyPr>
          <a:lstStyle/>
          <a:p>
            <a:r>
              <a:rPr lang="es-MX" sz="2800" dirty="0" smtClean="0">
                <a:solidFill>
                  <a:schemeClr val="bg1"/>
                </a:solidFill>
              </a:rPr>
              <a:t>El actual Presidente de Francia es Emmanuel Macron es Presidente desde el 14 de mayo del 2017.</a:t>
            </a:r>
          </a:p>
          <a:p>
            <a:endParaRPr lang="es-MX" sz="2800" dirty="0">
              <a:solidFill>
                <a:schemeClr val="bg1"/>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582" y="3499431"/>
            <a:ext cx="4357134" cy="2902810"/>
          </a:xfrm>
          <a:prstGeom prst="rect">
            <a:avLst/>
          </a:prstGeom>
        </p:spPr>
      </p:pic>
    </p:spTree>
    <p:extLst>
      <p:ext uri="{BB962C8B-B14F-4D97-AF65-F5344CB8AC3E}">
        <p14:creationId xmlns:p14="http://schemas.microsoft.com/office/powerpoint/2010/main" val="376881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7081" y="0"/>
            <a:ext cx="7424919" cy="1143000"/>
          </a:xfrm>
        </p:spPr>
        <p:txBody>
          <a:bodyPr/>
          <a:lstStyle/>
          <a:p>
            <a:pPr algn="l"/>
            <a:r>
              <a:rPr lang="es-CR" dirty="0" smtClean="0"/>
              <a:t>Sistema de Salud </a:t>
            </a:r>
            <a:endParaRPr lang="en-US" dirty="0"/>
          </a:p>
        </p:txBody>
      </p:sp>
      <p:sp>
        <p:nvSpPr>
          <p:cNvPr id="6" name="Content Placeholder 5"/>
          <p:cNvSpPr>
            <a:spLocks noGrp="1"/>
          </p:cNvSpPr>
          <p:nvPr>
            <p:ph sz="half" idx="2"/>
          </p:nvPr>
        </p:nvSpPr>
        <p:spPr>
          <a:xfrm>
            <a:off x="2695074" y="1708483"/>
            <a:ext cx="8313821" cy="4186989"/>
          </a:xfrm>
        </p:spPr>
        <p:txBody>
          <a:bodyPr>
            <a:normAutofit/>
          </a:bodyPr>
          <a:lstStyle/>
          <a:p>
            <a:pPr marL="0" indent="0">
              <a:buNone/>
            </a:pPr>
            <a:r>
              <a:rPr lang="es-MX" dirty="0"/>
              <a:t>El sistema de salud francés pertenece a los llamados sistemas bismarkianos. El modelo Bismark nace en el siglo xix en Alemania.</a:t>
            </a:r>
          </a:p>
          <a:p>
            <a:pPr marL="0" indent="0">
              <a:buNone/>
            </a:pPr>
            <a:r>
              <a:rPr lang="es-MX" dirty="0"/>
              <a:t>Normalmente, la Seguridad Social Francesa, solo ofrece cobertura básica, por ello, es recomendable tener un seguro médico privado que complemente el resto de servicios. En muchas ocasiones, cuando se trata de personas sin recursos, el seguro complementario es de carácter gratuito y se denomina CMU-complementaria. En entorno hay 715 centros hospitalarios y 88 hospitales psiquiátricos </a:t>
            </a:r>
          </a:p>
          <a:p>
            <a:endParaRPr lang="en-US" dirty="0"/>
          </a:p>
        </p:txBody>
      </p:sp>
    </p:spTree>
    <p:extLst>
      <p:ext uri="{BB962C8B-B14F-4D97-AF65-F5344CB8AC3E}">
        <p14:creationId xmlns:p14="http://schemas.microsoft.com/office/powerpoint/2010/main" val="369856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                             Limites de Francia </a:t>
            </a:r>
            <a:endParaRPr lang="en-US" dirty="0"/>
          </a:p>
        </p:txBody>
      </p:sp>
      <p:sp>
        <p:nvSpPr>
          <p:cNvPr id="5" name="Content Placeholder 4"/>
          <p:cNvSpPr>
            <a:spLocks noGrp="1"/>
          </p:cNvSpPr>
          <p:nvPr>
            <p:ph idx="1"/>
          </p:nvPr>
        </p:nvSpPr>
        <p:spPr>
          <a:xfrm>
            <a:off x="1878557" y="1365195"/>
            <a:ext cx="9354927" cy="4275740"/>
          </a:xfrm>
        </p:spPr>
        <p:txBody>
          <a:bodyPr/>
          <a:lstStyle/>
          <a:p>
            <a:pPr marL="914400" lvl="2" indent="0">
              <a:buNone/>
            </a:pPr>
            <a:r>
              <a:rPr lang="es-MX" dirty="0"/>
              <a:t>La Francia metropolitana limita con cuatro mares: El mar del Norte, el canal de la Mancha, El océano Atlántico y el mar Mediterráneo, que además rodea la isla de Córcega</a:t>
            </a:r>
            <a:r>
              <a:rPr lang="es-MX" dirty="0" smtClean="0"/>
              <a:t>.</a:t>
            </a:r>
            <a:endParaRPr lang="es-MX" dirty="0"/>
          </a:p>
          <a:p>
            <a:pPr marL="914400" lvl="2" indent="0">
              <a:buNone/>
            </a:pPr>
            <a:r>
              <a:rPr lang="es-CR" dirty="0" smtClean="0">
                <a:solidFill>
                  <a:schemeClr val="accent6"/>
                </a:solidFill>
              </a:rPr>
              <a:t>Artesanía </a:t>
            </a:r>
          </a:p>
          <a:p>
            <a:pPr marL="914400" lvl="2" indent="0">
              <a:buNone/>
            </a:pPr>
            <a:r>
              <a:rPr lang="es-MX" dirty="0"/>
              <a:t>La cerámica francesa es muy apreciada. la más famosa es la de Sevres, a las afueras de París, y la de Limoges. En Provenza encontraremos gran cantidad de cerámica y porcelana muy colorida e interesante. Provenza es una zona con mucha artesanía.</a:t>
            </a:r>
            <a:endParaRPr lang="en-US" dirty="0" smtClean="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4859316" y="4870246"/>
            <a:ext cx="2887830" cy="1781342"/>
          </a:xfrm>
          <a:prstGeom prst="rect">
            <a:avLst/>
          </a:prstGeom>
        </p:spPr>
      </p:pic>
    </p:spTree>
    <p:extLst>
      <p:ext uri="{BB962C8B-B14F-4D97-AF65-F5344CB8AC3E}">
        <p14:creationId xmlns:p14="http://schemas.microsoft.com/office/powerpoint/2010/main" val="139278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678" y="69490"/>
            <a:ext cx="5910883" cy="1221640"/>
          </a:xfrm>
        </p:spPr>
        <p:txBody>
          <a:bodyPr/>
          <a:lstStyle/>
          <a:p>
            <a:pPr algn="l"/>
            <a:r>
              <a:rPr lang="es-CR" dirty="0" smtClean="0"/>
              <a:t>Fauna </a:t>
            </a:r>
            <a:endParaRPr lang="en-US" dirty="0"/>
          </a:p>
        </p:txBody>
      </p:sp>
      <p:sp>
        <p:nvSpPr>
          <p:cNvPr id="3" name="Content Placeholder 2"/>
          <p:cNvSpPr>
            <a:spLocks noGrp="1"/>
          </p:cNvSpPr>
          <p:nvPr>
            <p:ph idx="1"/>
          </p:nvPr>
        </p:nvSpPr>
        <p:spPr>
          <a:xfrm>
            <a:off x="2131221" y="1031056"/>
            <a:ext cx="9569513" cy="3918803"/>
          </a:xfrm>
        </p:spPr>
        <p:txBody>
          <a:bodyPr/>
          <a:lstStyle/>
          <a:p>
            <a:pPr marL="0" indent="0">
              <a:buNone/>
            </a:pPr>
            <a:endParaRPr lang="en-US" dirty="0" smtClean="0"/>
          </a:p>
          <a:p>
            <a:pPr marL="0" indent="0">
              <a:buNone/>
            </a:pPr>
            <a:r>
              <a:rPr lang="es-MX" dirty="0"/>
              <a:t>En lo que se refiere a la fauna en las zonas de los Alpes y los Pirineos se pueden encontrar osos pardos, rebecos, marmotas, liebres y alpino, mientras que en las regiones en donde predominan los bosques los animales más comunes son el hurón y la marta, el jabalí y el venado diferente.</a:t>
            </a: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672" y="4558211"/>
            <a:ext cx="2566737" cy="189296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598" y="4558212"/>
            <a:ext cx="3118900" cy="189296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524" y="4399796"/>
            <a:ext cx="2857500" cy="2051385"/>
          </a:xfrm>
          <a:prstGeom prst="rect">
            <a:avLst/>
          </a:prstGeom>
        </p:spPr>
      </p:pic>
    </p:spTree>
    <p:extLst>
      <p:ext uri="{BB962C8B-B14F-4D97-AF65-F5344CB8AC3E}">
        <p14:creationId xmlns:p14="http://schemas.microsoft.com/office/powerpoint/2010/main" val="236945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7026" y="105584"/>
            <a:ext cx="5640935" cy="1143000"/>
          </a:xfrm>
        </p:spPr>
        <p:txBody>
          <a:bodyPr/>
          <a:lstStyle/>
          <a:p>
            <a:pPr algn="l"/>
            <a:r>
              <a:rPr lang="es-CR" dirty="0" smtClean="0"/>
              <a:t>                   Flora </a:t>
            </a:r>
            <a:endParaRPr lang="en-US" dirty="0"/>
          </a:p>
        </p:txBody>
      </p:sp>
      <p:sp>
        <p:nvSpPr>
          <p:cNvPr id="6" name="Content Placeholder 5"/>
          <p:cNvSpPr>
            <a:spLocks noGrp="1"/>
          </p:cNvSpPr>
          <p:nvPr>
            <p:ph sz="half" idx="2"/>
          </p:nvPr>
        </p:nvSpPr>
        <p:spPr>
          <a:xfrm>
            <a:off x="3248527" y="1248584"/>
            <a:ext cx="8301790" cy="3035058"/>
          </a:xfrm>
        </p:spPr>
        <p:txBody>
          <a:bodyPr/>
          <a:lstStyle/>
          <a:p>
            <a:pPr marL="0" indent="0">
              <a:buNone/>
            </a:pPr>
            <a:r>
              <a:rPr lang="es-MX" dirty="0"/>
              <a:t>La flora de Francia es muy variada gracias a sus distintos climas, relieves y suelos. En la zona del macizo central, se pueden encontrar especies vegetales tales como la Haya y el Castaño. En la zona subalpina se pueden ver pinos enanos y enebro.</a:t>
            </a:r>
            <a:endParaRPr lang="en-US"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832" y="3570679"/>
            <a:ext cx="3577389" cy="2683042"/>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280" y="3570679"/>
            <a:ext cx="3866184" cy="2577457"/>
          </a:xfrm>
          <a:prstGeom prst="rect">
            <a:avLst/>
          </a:prstGeom>
        </p:spPr>
      </p:pic>
    </p:spTree>
    <p:extLst>
      <p:ext uri="{BB962C8B-B14F-4D97-AF65-F5344CB8AC3E}">
        <p14:creationId xmlns:p14="http://schemas.microsoft.com/office/powerpoint/2010/main" val="368539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Ubicación Geográfica del país de Francia </a:t>
            </a:r>
            <a:endParaRPr lang="en-US" dirty="0"/>
          </a:p>
        </p:txBody>
      </p:sp>
      <p:sp>
        <p:nvSpPr>
          <p:cNvPr id="5" name="Content Placeholder 4"/>
          <p:cNvSpPr>
            <a:spLocks noGrp="1"/>
          </p:cNvSpPr>
          <p:nvPr>
            <p:ph idx="1"/>
          </p:nvPr>
        </p:nvSpPr>
        <p:spPr>
          <a:xfrm>
            <a:off x="2058140" y="1737346"/>
            <a:ext cx="9354927" cy="4275740"/>
          </a:xfrm>
        </p:spPr>
        <p:txBody>
          <a:bodyPr/>
          <a:lstStyle/>
          <a:p>
            <a:pPr marL="0" indent="0">
              <a:buNone/>
            </a:pPr>
            <a:r>
              <a:rPr lang="es-MX" dirty="0"/>
              <a:t>La República Francesa es un estado transcontinental, formado por una parte metropolitana (esta, ubicada en Europa occidental) y una serie de departamentos de ultramar repartidos entre África, y América.</a:t>
            </a:r>
          </a:p>
          <a:p>
            <a:pPr marL="0" indent="0">
              <a:buNone/>
            </a:pPr>
            <a:r>
              <a:rPr lang="es-MX" dirty="0"/>
              <a:t> Francia está dividida en 18 regiones administrativas, 13 de las cuales están en la Francia metropolitana y 5 en la Francia de ultramar.</a:t>
            </a:r>
          </a:p>
          <a:p>
            <a:pPr marL="0" indent="0">
              <a:buNone/>
            </a:pPr>
            <a:r>
              <a:rPr lang="es-MX" dirty="0"/>
              <a:t>La capital de Francia es París </a:t>
            </a:r>
          </a:p>
          <a:p>
            <a:pPr marL="0" indent="0">
              <a:buNone/>
            </a:pPr>
            <a:endParaRPr lang="en-US" dirty="0" smtClean="0"/>
          </a:p>
        </p:txBody>
      </p:sp>
    </p:spTree>
    <p:extLst>
      <p:ext uri="{BB962C8B-B14F-4D97-AF65-F5344CB8AC3E}">
        <p14:creationId xmlns:p14="http://schemas.microsoft.com/office/powerpoint/2010/main" val="191773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                            Biodiversidad</a:t>
            </a:r>
            <a:endParaRPr lang="en-US" dirty="0"/>
          </a:p>
        </p:txBody>
      </p:sp>
      <p:sp>
        <p:nvSpPr>
          <p:cNvPr id="5" name="Content Placeholder 4"/>
          <p:cNvSpPr>
            <a:spLocks noGrp="1"/>
          </p:cNvSpPr>
          <p:nvPr>
            <p:ph idx="1"/>
          </p:nvPr>
        </p:nvSpPr>
        <p:spPr/>
        <p:txBody>
          <a:bodyPr/>
          <a:lstStyle/>
          <a:p>
            <a:pPr marL="0" indent="0">
              <a:buNone/>
            </a:pPr>
            <a:r>
              <a:rPr lang="es-MX" dirty="0"/>
              <a:t>En Francia metropolitana hay 136 especies de árboles,</a:t>
            </a:r>
          </a:p>
          <a:p>
            <a:pPr marL="0" indent="0">
              <a:buNone/>
            </a:pPr>
            <a:r>
              <a:rPr lang="es-MX" dirty="0"/>
              <a:t>se practica una intensiva crianza y explotación de reses, cerdos, ovejas, cabras y caballos. También abundan especies menores como conejos y aves de </a:t>
            </a:r>
            <a:r>
              <a:rPr lang="es-MX" dirty="0" smtClean="0"/>
              <a:t>corral.</a:t>
            </a:r>
            <a:endParaRPr lang="es-MX" dirty="0"/>
          </a:p>
          <a:p>
            <a:pPr marL="0" indent="0">
              <a:buNone/>
            </a:pPr>
            <a:endParaRPr lang="en-US" dirty="0" smtClean="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88" y="4029466"/>
            <a:ext cx="3900738" cy="2439261"/>
          </a:xfrm>
          <a:prstGeom prst="rect">
            <a:avLst/>
          </a:prstGeom>
        </p:spPr>
      </p:pic>
    </p:spTree>
    <p:extLst>
      <p:ext uri="{BB962C8B-B14F-4D97-AF65-F5344CB8AC3E}">
        <p14:creationId xmlns:p14="http://schemas.microsoft.com/office/powerpoint/2010/main" val="267800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8" y="2562727"/>
            <a:ext cx="6424864" cy="1636294"/>
          </a:xfrm>
        </p:spPr>
        <p:txBody>
          <a:bodyPr/>
          <a:lstStyle/>
          <a:p>
            <a:pPr algn="l"/>
            <a:r>
              <a:rPr lang="es-CR" dirty="0" smtClean="0"/>
              <a:t>                 Gracias!!!!</a:t>
            </a:r>
            <a:endParaRPr lang="en-US" dirty="0"/>
          </a:p>
        </p:txBody>
      </p:sp>
    </p:spTree>
    <p:extLst>
      <p:ext uri="{BB962C8B-B14F-4D97-AF65-F5344CB8AC3E}">
        <p14:creationId xmlns:p14="http://schemas.microsoft.com/office/powerpoint/2010/main" val="15476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Idioma y moneda oficial </a:t>
            </a:r>
            <a:endParaRPr lang="en-US" dirty="0"/>
          </a:p>
        </p:txBody>
      </p:sp>
      <p:sp>
        <p:nvSpPr>
          <p:cNvPr id="5" name="Content Placeholder 4"/>
          <p:cNvSpPr>
            <a:spLocks noGrp="1"/>
          </p:cNvSpPr>
          <p:nvPr>
            <p:ph idx="1"/>
          </p:nvPr>
        </p:nvSpPr>
        <p:spPr/>
        <p:txBody>
          <a:bodyPr/>
          <a:lstStyle/>
          <a:p>
            <a:pPr marL="0" indent="0">
              <a:buNone/>
            </a:pPr>
            <a:r>
              <a:rPr lang="es-MX" dirty="0"/>
              <a:t>La moneda oficial de Francia es el euro y su idioma nativo es el francés, pero este país puede poner en práctica hasta 8 lenguas diferentes </a:t>
            </a:r>
            <a:endParaRPr lang="en-US" dirty="0" smtClean="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700" y="3201212"/>
            <a:ext cx="3608211" cy="2405474"/>
          </a:xfrm>
          <a:prstGeom prst="rect">
            <a:avLst/>
          </a:prstGeom>
        </p:spPr>
      </p:pic>
    </p:spTree>
    <p:extLst>
      <p:ext uri="{BB962C8B-B14F-4D97-AF65-F5344CB8AC3E}">
        <p14:creationId xmlns:p14="http://schemas.microsoft.com/office/powerpoint/2010/main" val="347329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3543" y="0"/>
            <a:ext cx="5640935" cy="1143000"/>
          </a:xfrm>
        </p:spPr>
        <p:txBody>
          <a:bodyPr/>
          <a:lstStyle/>
          <a:p>
            <a:pPr algn="l"/>
            <a:r>
              <a:rPr lang="es-CR" dirty="0" smtClean="0"/>
              <a:t>          Costumbres </a:t>
            </a:r>
            <a:endParaRPr lang="en-US" dirty="0"/>
          </a:p>
        </p:txBody>
      </p:sp>
      <p:sp>
        <p:nvSpPr>
          <p:cNvPr id="8" name="Content Placeholder 7"/>
          <p:cNvSpPr>
            <a:spLocks noGrp="1"/>
          </p:cNvSpPr>
          <p:nvPr>
            <p:ph sz="quarter" idx="4"/>
          </p:nvPr>
        </p:nvSpPr>
        <p:spPr>
          <a:xfrm>
            <a:off x="2905255" y="1442130"/>
            <a:ext cx="8537510" cy="3705603"/>
          </a:xfrm>
        </p:spPr>
        <p:txBody>
          <a:bodyPr/>
          <a:lstStyle/>
          <a:p>
            <a:pPr marL="457200" lvl="1" indent="0">
              <a:buNone/>
            </a:pPr>
            <a:r>
              <a:rPr lang="es-MX" dirty="0"/>
              <a:t>•	A pesar de ser un país preeminentemente laico, en las zonas rurales se acostumbra hacer celebraciones religiosas, habiendo varios festivales de este tipo en el año.</a:t>
            </a:r>
          </a:p>
          <a:p>
            <a:pPr marL="457200" lvl="1" indent="0">
              <a:buNone/>
            </a:pPr>
            <a:r>
              <a:rPr lang="es-MX" dirty="0"/>
              <a:t>•	Los franceses toman el desayuno alrededor de las 7 y media de la mañana, almuerzan al mediodía, y cenan a las 7, 8 de la noche. No es costumbre en Francia comer entre comidas.</a:t>
            </a:r>
          </a:p>
          <a:p>
            <a:pPr marL="457200" lvl="1" indent="0">
              <a:buNone/>
            </a:pPr>
            <a:r>
              <a:rPr lang="es-MX" dirty="0"/>
              <a:t>•	Los fines de semana se dedican a la vida social. Las visitas nunca se realizan sin previo aviso.</a:t>
            </a:r>
          </a:p>
          <a:p>
            <a:pPr marL="457200" lvl="1" indent="0">
              <a:buNone/>
            </a:pPr>
            <a:endParaRPr lang="en-US"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208" y="4453315"/>
            <a:ext cx="2984834" cy="1987095"/>
          </a:xfrm>
          <a:prstGeom prst="rect">
            <a:avLst/>
          </a:prstGeom>
        </p:spPr>
      </p:pic>
    </p:spTree>
    <p:extLst>
      <p:ext uri="{BB962C8B-B14F-4D97-AF65-F5344CB8AC3E}">
        <p14:creationId xmlns:p14="http://schemas.microsoft.com/office/powerpoint/2010/main" val="293297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367" y="0"/>
            <a:ext cx="5910883" cy="1221640"/>
          </a:xfrm>
        </p:spPr>
        <p:txBody>
          <a:bodyPr/>
          <a:lstStyle/>
          <a:p>
            <a:pPr algn="l"/>
            <a:r>
              <a:rPr lang="es-CR" dirty="0" smtClean="0"/>
              <a:t>              Tradiciones </a:t>
            </a:r>
            <a:endParaRPr lang="en-US" dirty="0"/>
          </a:p>
        </p:txBody>
      </p:sp>
      <p:sp>
        <p:nvSpPr>
          <p:cNvPr id="3" name="Content Placeholder 2"/>
          <p:cNvSpPr>
            <a:spLocks noGrp="1"/>
          </p:cNvSpPr>
          <p:nvPr>
            <p:ph idx="1"/>
          </p:nvPr>
        </p:nvSpPr>
        <p:spPr>
          <a:xfrm>
            <a:off x="3019927" y="1005071"/>
            <a:ext cx="8071556" cy="2774627"/>
          </a:xfrm>
        </p:spPr>
        <p:txBody>
          <a:bodyPr>
            <a:normAutofit fontScale="70000" lnSpcReduction="20000"/>
          </a:bodyPr>
          <a:lstStyle/>
          <a:p>
            <a:pPr marL="0" indent="0">
              <a:buNone/>
            </a:pPr>
            <a:r>
              <a:rPr lang="es-MX" dirty="0"/>
              <a:t>EL RITUAL DE LA BISE (EL BESO)</a:t>
            </a:r>
          </a:p>
          <a:p>
            <a:pPr marL="0" indent="0">
              <a:buNone/>
            </a:pPr>
            <a:r>
              <a:rPr lang="es-MX" dirty="0"/>
              <a:t>¿Te has fijado en la costumbre que tienen los franceses de besarse en las mejillas para saludarse? Es un ritual que puede parecer trivial, pero responde a un código muy preciso. No se dan besos a todo el mundo, ni en cualquier situación. Según la región donde uno viva, se dan dos, tres o cuatro besos, empezando por la mejilla derecha o por la izquierda</a:t>
            </a:r>
          </a:p>
          <a:p>
            <a:pPr marL="0" indent="0">
              <a:buNone/>
            </a:pPr>
            <a:r>
              <a:rPr lang="es-MX" dirty="0"/>
              <a:t>LA TRADICIÓN DEL «APÉRO»</a:t>
            </a:r>
          </a:p>
          <a:p>
            <a:pPr marL="0" indent="0">
              <a:buNone/>
            </a:pPr>
            <a:r>
              <a:rPr lang="es-MX" dirty="0"/>
              <a:t>Es un momento cordial que se comparte con la familia o los amigos antes de comer. Se toma una copa mientras se picotea algo.</a:t>
            </a:r>
          </a:p>
          <a:p>
            <a:pPr marL="0" indent="0">
              <a:buNone/>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695" y="3996267"/>
            <a:ext cx="3932060" cy="2617629"/>
          </a:xfrm>
          <a:prstGeom prst="rect">
            <a:avLst/>
          </a:prstGeom>
        </p:spPr>
      </p:pic>
    </p:spTree>
    <p:extLst>
      <p:ext uri="{BB962C8B-B14F-4D97-AF65-F5344CB8AC3E}">
        <p14:creationId xmlns:p14="http://schemas.microsoft.com/office/powerpoint/2010/main" val="27055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3854" y="0"/>
            <a:ext cx="5640935" cy="1143000"/>
          </a:xfrm>
        </p:spPr>
        <p:txBody>
          <a:bodyPr/>
          <a:lstStyle/>
          <a:p>
            <a:pPr algn="l"/>
            <a:r>
              <a:rPr lang="es-CR" dirty="0" smtClean="0"/>
              <a:t>            Música </a:t>
            </a:r>
            <a:endParaRPr lang="en-US" dirty="0"/>
          </a:p>
        </p:txBody>
      </p:sp>
      <p:sp>
        <p:nvSpPr>
          <p:cNvPr id="6" name="Content Placeholder 5"/>
          <p:cNvSpPr>
            <a:spLocks noGrp="1"/>
          </p:cNvSpPr>
          <p:nvPr>
            <p:ph sz="half" idx="2"/>
          </p:nvPr>
        </p:nvSpPr>
        <p:spPr>
          <a:xfrm>
            <a:off x="2923822" y="1758218"/>
            <a:ext cx="8319911" cy="3035058"/>
          </a:xfrm>
        </p:spPr>
        <p:txBody>
          <a:bodyPr/>
          <a:lstStyle/>
          <a:p>
            <a:pPr marL="0" indent="0">
              <a:buNone/>
            </a:pPr>
            <a:r>
              <a:rPr lang="es-MX" dirty="0"/>
              <a:t>En Francia destaca mucho la ópera, tanto por sus compositores como por sus óperas La ópera en Francia empezó hacia el 1669</a:t>
            </a:r>
            <a:endParaRPr lang="en-US" dirty="0" smtClean="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1822" y="3215439"/>
            <a:ext cx="5197642" cy="2923674"/>
          </a:xfrm>
          <a:prstGeom prst="rect">
            <a:avLst/>
          </a:prstGeom>
        </p:spPr>
      </p:pic>
    </p:spTree>
    <p:extLst>
      <p:ext uri="{BB962C8B-B14F-4D97-AF65-F5344CB8AC3E}">
        <p14:creationId xmlns:p14="http://schemas.microsoft.com/office/powerpoint/2010/main" val="281671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CR" dirty="0" smtClean="0"/>
              <a:t>                       Historia de Francia </a:t>
            </a:r>
            <a:endParaRPr lang="en-US" dirty="0"/>
          </a:p>
        </p:txBody>
      </p:sp>
      <p:sp>
        <p:nvSpPr>
          <p:cNvPr id="5" name="Content Placeholder 4"/>
          <p:cNvSpPr>
            <a:spLocks noGrp="1"/>
          </p:cNvSpPr>
          <p:nvPr>
            <p:ph idx="1"/>
          </p:nvPr>
        </p:nvSpPr>
        <p:spPr>
          <a:xfrm>
            <a:off x="2227472" y="1322695"/>
            <a:ext cx="9354927" cy="2346937"/>
          </a:xfrm>
        </p:spPr>
        <p:txBody>
          <a:bodyPr/>
          <a:lstStyle/>
          <a:p>
            <a:pPr marL="0" indent="0">
              <a:buNone/>
            </a:pPr>
            <a:r>
              <a:rPr lang="es-MX" dirty="0"/>
              <a:t>Francia fue fundada en el año 420 por el duque Faramundo. En el año 451 Atila, el líder de los hunos invadió la Galia con ayuda de los pueblos francos y visigodos. ... Francos, Burgundios (Borgoñones), Vikingos (Normandos) y también Britanos se unieron con los galos en el territorio que hoy se llama Francia</a:t>
            </a:r>
            <a:endParaRPr lang="en-US" dirty="0" smtClean="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373" y="3855451"/>
            <a:ext cx="4184985" cy="2789990"/>
          </a:xfrm>
          <a:prstGeom prst="rect">
            <a:avLst/>
          </a:prstGeom>
        </p:spPr>
      </p:pic>
    </p:spTree>
    <p:extLst>
      <p:ext uri="{BB962C8B-B14F-4D97-AF65-F5344CB8AC3E}">
        <p14:creationId xmlns:p14="http://schemas.microsoft.com/office/powerpoint/2010/main" val="436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7500" y="0"/>
            <a:ext cx="5640935" cy="1143000"/>
          </a:xfrm>
        </p:spPr>
        <p:txBody>
          <a:bodyPr/>
          <a:lstStyle/>
          <a:p>
            <a:pPr algn="l"/>
            <a:r>
              <a:rPr lang="es-CR" dirty="0" smtClean="0"/>
              <a:t>        Gastronomía </a:t>
            </a:r>
            <a:endParaRPr lang="en-US" dirty="0"/>
          </a:p>
        </p:txBody>
      </p:sp>
      <p:sp>
        <p:nvSpPr>
          <p:cNvPr id="6" name="Content Placeholder 5"/>
          <p:cNvSpPr>
            <a:spLocks noGrp="1"/>
          </p:cNvSpPr>
          <p:nvPr>
            <p:ph sz="half" idx="2"/>
          </p:nvPr>
        </p:nvSpPr>
        <p:spPr>
          <a:xfrm>
            <a:off x="2743200" y="1143000"/>
            <a:ext cx="9119937" cy="4042611"/>
          </a:xfrm>
        </p:spPr>
        <p:txBody>
          <a:bodyPr/>
          <a:lstStyle/>
          <a:p>
            <a:pPr marL="0" indent="0">
              <a:buNone/>
            </a:pPr>
            <a:r>
              <a:rPr lang="es-MX" dirty="0"/>
              <a:t>La gastronomía de Francia está caracterizada por su variedad, fruto de la diversidad regional francesa, tanto cultural como de materias primas, pero también por su refinamiento</a:t>
            </a:r>
          </a:p>
          <a:p>
            <a:pPr marL="0" indent="0">
              <a:buNone/>
            </a:pPr>
            <a:r>
              <a:rPr lang="es-MX" dirty="0"/>
              <a:t>La repostería francesa es la pastelería típica de este país europeo, considerada una de las más importantes ya que ha influenciado enormemente en otras reposterías del mundo</a:t>
            </a:r>
          </a:p>
          <a:p>
            <a:pPr marL="0" indent="0">
              <a:buNone/>
            </a:pPr>
            <a:endParaRPr lang="en-US"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368" y="4018547"/>
            <a:ext cx="2755232" cy="2755232"/>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863" y="4067319"/>
            <a:ext cx="3320716" cy="2706459"/>
          </a:xfrm>
          <a:prstGeom prst="rect">
            <a:avLst/>
          </a:prstGeom>
        </p:spPr>
      </p:pic>
    </p:spTree>
    <p:extLst>
      <p:ext uri="{BB962C8B-B14F-4D97-AF65-F5344CB8AC3E}">
        <p14:creationId xmlns:p14="http://schemas.microsoft.com/office/powerpoint/2010/main" val="38052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62" y="0"/>
            <a:ext cx="5910883" cy="1221640"/>
          </a:xfrm>
        </p:spPr>
        <p:txBody>
          <a:bodyPr/>
          <a:lstStyle/>
          <a:p>
            <a:pPr algn="l"/>
            <a:r>
              <a:rPr lang="es-CR" dirty="0" smtClean="0"/>
              <a:t>  Vestimenta oficial de Francia </a:t>
            </a:r>
            <a:endParaRPr lang="en-US" dirty="0"/>
          </a:p>
        </p:txBody>
      </p:sp>
      <p:sp>
        <p:nvSpPr>
          <p:cNvPr id="3" name="Content Placeholder 2"/>
          <p:cNvSpPr>
            <a:spLocks noGrp="1"/>
          </p:cNvSpPr>
          <p:nvPr>
            <p:ph idx="1"/>
          </p:nvPr>
        </p:nvSpPr>
        <p:spPr/>
        <p:txBody>
          <a:bodyPr/>
          <a:lstStyle/>
          <a:p>
            <a:pPr marL="0" indent="0">
              <a:buNone/>
            </a:pPr>
            <a:r>
              <a:rPr lang="es-MX" dirty="0"/>
              <a:t>Tradicionalmente las mujeres han lucido durante siglos vestidos de ajustados de una sola pieza y faldas largas con corsés y blusas, mientras que los hombres se caracterizaron por lucir pantalones con camisa, acompañados de chalecos, sacos y sombreros.</a:t>
            </a:r>
            <a:endParaRPr lang="en-US" dirty="0" smtClean="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094" y="3895262"/>
            <a:ext cx="4201864" cy="2811747"/>
          </a:xfrm>
          <a:prstGeom prst="rect">
            <a:avLst/>
          </a:prstGeom>
        </p:spPr>
      </p:pic>
    </p:spTree>
    <p:extLst>
      <p:ext uri="{BB962C8B-B14F-4D97-AF65-F5344CB8AC3E}">
        <p14:creationId xmlns:p14="http://schemas.microsoft.com/office/powerpoint/2010/main" val="3750561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919</Words>
  <Application>Microsoft Office PowerPoint</Application>
  <PresentationFormat>Panorámica</PresentationFormat>
  <Paragraphs>72</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21</vt:i4>
      </vt:variant>
      <vt:variant>
        <vt:lpstr>Títulos de diapositiva</vt:lpstr>
      </vt:variant>
      <vt:variant>
        <vt:i4>21</vt:i4>
      </vt:variant>
    </vt:vector>
  </HeadingPairs>
  <TitlesOfParts>
    <vt:vector size="44" baseType="lpstr">
      <vt:lpstr>Arial</vt:lpstr>
      <vt:lpstr>Calibri</vt: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13_Office Theme</vt:lpstr>
      <vt:lpstr>11_Office Theme</vt:lpstr>
      <vt:lpstr>12_Office Theme</vt:lpstr>
      <vt:lpstr>14_Office Theme</vt:lpstr>
      <vt:lpstr>15_Office Theme</vt:lpstr>
      <vt:lpstr>16_Office Theme</vt:lpstr>
      <vt:lpstr>17_Office Theme</vt:lpstr>
      <vt:lpstr>18_Office Theme</vt:lpstr>
      <vt:lpstr>19_Office Theme</vt:lpstr>
      <vt:lpstr>20_Office Theme</vt:lpstr>
      <vt:lpstr>Estudiantes: María José Álvarez Castillo  Michel Zambrana Miranda  </vt:lpstr>
      <vt:lpstr>Ubicación Geográfica del país de Francia </vt:lpstr>
      <vt:lpstr>Idioma y moneda oficial </vt:lpstr>
      <vt:lpstr>          Costumbres </vt:lpstr>
      <vt:lpstr>              Tradiciones </vt:lpstr>
      <vt:lpstr>            Música </vt:lpstr>
      <vt:lpstr>                       Historia de Francia </vt:lpstr>
      <vt:lpstr>        Gastronomía </vt:lpstr>
      <vt:lpstr>  Vestimenta oficial de Francia </vt:lpstr>
      <vt:lpstr>                     Símbolos  Nacionales </vt:lpstr>
      <vt:lpstr>Lugares para visitar en Francia (Cultural)</vt:lpstr>
      <vt:lpstr>Lugares para visitar en Francia (Naturales)</vt:lpstr>
      <vt:lpstr>Hoteles y establecimientos de hospedajes importantes</vt:lpstr>
      <vt:lpstr>                                 Aeropuertos </vt:lpstr>
      <vt:lpstr>               Gobierno </vt:lpstr>
      <vt:lpstr>Sistema de Salud </vt:lpstr>
      <vt:lpstr>                             Limites de Francia </vt:lpstr>
      <vt:lpstr>Fauna </vt:lpstr>
      <vt:lpstr>                   Flora </vt:lpstr>
      <vt:lpstr>                            Biodiversidad</vt:lpstr>
      <vt:lpstr>                 Gracias!!!!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DEIVY JOSUE NARANJO CASTILLO</dc:creator>
  <cp:lastModifiedBy>DEIVY JOSUE NARANJO CASTILLO</cp:lastModifiedBy>
  <cp:revision>13</cp:revision>
  <dcterms:created xsi:type="dcterms:W3CDTF">2021-08-28T06:12:46Z</dcterms:created>
  <dcterms:modified xsi:type="dcterms:W3CDTF">2021-08-28T08:20:17Z</dcterms:modified>
</cp:coreProperties>
</file>