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sldIdLst>
    <p:sldId id="256" r:id="rId5"/>
    <p:sldId id="266" r:id="rId6"/>
    <p:sldId id="264" r:id="rId7"/>
    <p:sldId id="265" r:id="rId8"/>
    <p:sldId id="263" r:id="rId9"/>
    <p:sldId id="259" r:id="rId10"/>
    <p:sldId id="257" r:id="rId11"/>
    <p:sldId id="260" r:id="rId12"/>
    <p:sldId id="258" r:id="rId13"/>
    <p:sldId id="261" r:id="rId14"/>
    <p:sldId id="26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9/1/2021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9/1/2021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9/1/2021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9/1/2021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9/1/2021</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9/1/2021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9/1/2021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9/1/2021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9/1/2021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DA16AA21-1863-4931-97CB-99D0A168701B}" type="datetimeFigureOut">
              <a:rPr lang="en-US" dirty="0"/>
              <a:t>9/1/2021</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3772C379-9A7C-4C87-A116-CBE9F58B04C5}" type="datetimeFigureOut">
              <a:rPr lang="en-US" dirty="0"/>
              <a:t>9/1/2021</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9/1/2021</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CR" dirty="0"/>
              <a:t>Argentina.</a:t>
            </a:r>
          </a:p>
        </p:txBody>
      </p:sp>
      <p:sp>
        <p:nvSpPr>
          <p:cNvPr id="3" name="Subtítulo 2"/>
          <p:cNvSpPr>
            <a:spLocks noGrp="1"/>
          </p:cNvSpPr>
          <p:nvPr>
            <p:ph type="subTitle" idx="1"/>
          </p:nvPr>
        </p:nvSpPr>
        <p:spPr/>
        <p:txBody>
          <a:bodyPr>
            <a:normAutofit fontScale="92500" lnSpcReduction="20000"/>
          </a:bodyPr>
          <a:lstStyle/>
          <a:p>
            <a:r>
              <a:rPr lang="es-CR" dirty="0"/>
              <a:t>Estudiantes: </a:t>
            </a:r>
          </a:p>
          <a:p>
            <a:r>
              <a:rPr lang="es-CR" dirty="0"/>
              <a:t>Aarón Castro Sánchez.</a:t>
            </a:r>
          </a:p>
          <a:p>
            <a:r>
              <a:rPr lang="es-CR" dirty="0"/>
              <a:t>Gabriel Hernández Mora.</a:t>
            </a:r>
          </a:p>
        </p:txBody>
      </p:sp>
    </p:spTree>
    <p:extLst>
      <p:ext uri="{BB962C8B-B14F-4D97-AF65-F5344CB8AC3E}">
        <p14:creationId xmlns:p14="http://schemas.microsoft.com/office/powerpoint/2010/main" val="867292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R" dirty="0"/>
              <a:t>Datos sobre argentina</a:t>
            </a:r>
          </a:p>
        </p:txBody>
      </p:sp>
      <p:sp>
        <p:nvSpPr>
          <p:cNvPr id="3" name="Marcador de contenido 2"/>
          <p:cNvSpPr>
            <a:spLocks noGrp="1"/>
          </p:cNvSpPr>
          <p:nvPr>
            <p:ph idx="1"/>
          </p:nvPr>
        </p:nvSpPr>
        <p:spPr/>
        <p:txBody>
          <a:bodyPr/>
          <a:lstStyle/>
          <a:p>
            <a:r>
              <a:rPr lang="es-MX" dirty="0"/>
              <a:t>Son los quintos productores de vino a nivel mundial.</a:t>
            </a:r>
          </a:p>
          <a:p>
            <a:r>
              <a:rPr lang="es-MX" dirty="0"/>
              <a:t>En Mendoza se produce el mejor Champagne.</a:t>
            </a:r>
          </a:p>
          <a:p>
            <a:r>
              <a:rPr lang="es-MX" dirty="0"/>
              <a:t>El nombre de Argentina proviene de la palabra del latín </a:t>
            </a:r>
            <a:r>
              <a:rPr lang="es-MX" dirty="0" err="1"/>
              <a:t>Argentum</a:t>
            </a:r>
            <a:r>
              <a:rPr lang="es-MX" dirty="0"/>
              <a:t> que significa Plata.</a:t>
            </a:r>
          </a:p>
          <a:p>
            <a:r>
              <a:rPr lang="es-MX" dirty="0"/>
              <a:t>En Argentina se descubrió el dinosaurio herbívoro más grande del mundo el Argentino saurio.</a:t>
            </a:r>
          </a:p>
          <a:p>
            <a:endParaRPr lang="es-MX" dirty="0"/>
          </a:p>
          <a:p>
            <a:endParaRPr lang="es-MX" dirty="0"/>
          </a:p>
          <a:p>
            <a:endParaRPr lang="es-CR" dirty="0"/>
          </a:p>
        </p:txBody>
      </p:sp>
    </p:spTree>
    <p:extLst>
      <p:ext uri="{BB962C8B-B14F-4D97-AF65-F5344CB8AC3E}">
        <p14:creationId xmlns:p14="http://schemas.microsoft.com/office/powerpoint/2010/main" val="2150411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0579" y="2976041"/>
            <a:ext cx="10058400" cy="1609344"/>
          </a:xfrm>
        </p:spPr>
        <p:txBody>
          <a:bodyPr/>
          <a:lstStyle/>
          <a:p>
            <a:pPr algn="ctr"/>
            <a:r>
              <a:rPr lang="es-CR" dirty="0"/>
              <a:t> ¡Gracias!</a:t>
            </a:r>
          </a:p>
        </p:txBody>
      </p:sp>
    </p:spTree>
    <p:extLst>
      <p:ext uri="{BB962C8B-B14F-4D97-AF65-F5344CB8AC3E}">
        <p14:creationId xmlns:p14="http://schemas.microsoft.com/office/powerpoint/2010/main" val="2793481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837176" y="2093976"/>
            <a:ext cx="7107936" cy="3956566"/>
          </a:xfrm>
          <a:prstGeom prst="rect">
            <a:avLst/>
          </a:prstGeom>
        </p:spPr>
      </p:pic>
      <p:sp>
        <p:nvSpPr>
          <p:cNvPr id="2" name="Título 1"/>
          <p:cNvSpPr>
            <a:spLocks noGrp="1"/>
          </p:cNvSpPr>
          <p:nvPr>
            <p:ph type="title"/>
          </p:nvPr>
        </p:nvSpPr>
        <p:spPr/>
        <p:txBody>
          <a:bodyPr/>
          <a:lstStyle/>
          <a:p>
            <a:r>
              <a:rPr lang="es-CR" dirty="0"/>
              <a:t>Símbolos nacionales: </a:t>
            </a:r>
            <a:br>
              <a:rPr lang="es-CR" dirty="0"/>
            </a:br>
            <a:r>
              <a:rPr lang="es-MX" sz="1600" dirty="0"/>
              <a:t>La bandera, El escudo y el himno</a:t>
            </a:r>
            <a:endParaRPr lang="es-CR" sz="1600" dirty="0"/>
          </a:p>
        </p:txBody>
      </p:sp>
      <p:sp>
        <p:nvSpPr>
          <p:cNvPr id="5" name="CuadroTexto 4"/>
          <p:cNvSpPr txBox="1"/>
          <p:nvPr/>
        </p:nvSpPr>
        <p:spPr>
          <a:xfrm>
            <a:off x="1069848" y="2093976"/>
            <a:ext cx="3438144" cy="4247317"/>
          </a:xfrm>
          <a:prstGeom prst="rect">
            <a:avLst/>
          </a:prstGeom>
          <a:noFill/>
        </p:spPr>
        <p:txBody>
          <a:bodyPr wrap="square" rtlCol="0">
            <a:spAutoFit/>
          </a:bodyPr>
          <a:lstStyle/>
          <a:p>
            <a:r>
              <a:rPr lang="es-CR" dirty="0"/>
              <a:t>Significado de la bandera:</a:t>
            </a:r>
          </a:p>
          <a:p>
            <a:endParaRPr lang="es-CR" dirty="0"/>
          </a:p>
          <a:p>
            <a:r>
              <a:rPr lang="es-MX" dirty="0"/>
              <a:t>El azul celeste y el blanco eran los colores que identificaban la Real y Distinguida Orden Española Carlos III, la más apreciada por los borbones.</a:t>
            </a:r>
          </a:p>
          <a:p>
            <a:endParaRPr lang="es-MX" dirty="0"/>
          </a:p>
          <a:p>
            <a:r>
              <a:rPr lang="es-MX" dirty="0"/>
              <a:t>El sol representa la revolución de mayo, que tuvo lugar en la ciudad de Buenos Aires el día 25 de mayo de 1810, día en que se inició el proceso de independencia del Virreinato del Río de la Plata de España. </a:t>
            </a:r>
            <a:endParaRPr lang="es-CR" dirty="0"/>
          </a:p>
        </p:txBody>
      </p:sp>
    </p:spTree>
    <p:extLst>
      <p:ext uri="{BB962C8B-B14F-4D97-AF65-F5344CB8AC3E}">
        <p14:creationId xmlns:p14="http://schemas.microsoft.com/office/powerpoint/2010/main" val="2380650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3024" y="0"/>
            <a:ext cx="10058400" cy="1609344"/>
          </a:xfrm>
        </p:spPr>
        <p:txBody>
          <a:bodyPr/>
          <a:lstStyle/>
          <a:p>
            <a:r>
              <a:rPr lang="es-CR" dirty="0"/>
              <a:t>Información general de argentina.</a:t>
            </a:r>
          </a:p>
        </p:txBody>
      </p:sp>
      <p:sp>
        <p:nvSpPr>
          <p:cNvPr id="3" name="Marcador de contenido 2"/>
          <p:cNvSpPr>
            <a:spLocks noGrp="1"/>
          </p:cNvSpPr>
          <p:nvPr>
            <p:ph idx="1"/>
          </p:nvPr>
        </p:nvSpPr>
        <p:spPr>
          <a:xfrm>
            <a:off x="573024" y="1316736"/>
            <a:ext cx="10850880" cy="5449824"/>
          </a:xfrm>
        </p:spPr>
        <p:txBody>
          <a:bodyPr>
            <a:normAutofit fontScale="77500" lnSpcReduction="20000"/>
          </a:bodyPr>
          <a:lstStyle/>
          <a:p>
            <a:r>
              <a:rPr lang="es-MX" sz="2100" dirty="0"/>
              <a:t>INFORMACION GENERAL DE ARGENTINA </a:t>
            </a:r>
          </a:p>
          <a:p>
            <a:r>
              <a:rPr lang="es-MX" sz="2100" dirty="0"/>
              <a:t>Moneda Peso argentino.</a:t>
            </a:r>
          </a:p>
          <a:p>
            <a:r>
              <a:rPr lang="es-MX" sz="2100" dirty="0"/>
              <a:t>Música: Tango, zamba, cuarteto, carnavalito etc.</a:t>
            </a:r>
          </a:p>
          <a:p>
            <a:r>
              <a:rPr lang="es-MX" sz="2100" dirty="0"/>
              <a:t>Símbolos nacionales: La bandera, El escudo y el himno.</a:t>
            </a:r>
          </a:p>
          <a:p>
            <a:r>
              <a:rPr lang="es-MX" sz="2100" dirty="0"/>
              <a:t>Hoteles: </a:t>
            </a:r>
          </a:p>
          <a:p>
            <a:r>
              <a:rPr lang="es-MX" sz="2100" dirty="0"/>
              <a:t>Hotel de Inmigrantes (Primer Hotel en el país) </a:t>
            </a:r>
          </a:p>
          <a:p>
            <a:r>
              <a:rPr lang="es-MX" sz="2100" dirty="0"/>
              <a:t>Alvear Palace hotel</a:t>
            </a:r>
          </a:p>
          <a:p>
            <a:r>
              <a:rPr lang="es-MX" sz="2100" dirty="0"/>
              <a:t>Palacio </a:t>
            </a:r>
            <a:r>
              <a:rPr lang="es-MX" sz="2100" dirty="0" err="1"/>
              <a:t>Duhau</a:t>
            </a:r>
            <a:endParaRPr lang="es-MX" sz="2100" dirty="0"/>
          </a:p>
          <a:p>
            <a:r>
              <a:rPr lang="es-MX" sz="2100" dirty="0" err="1"/>
              <a:t>Llao</a:t>
            </a:r>
            <a:r>
              <a:rPr lang="es-MX" sz="2100" dirty="0"/>
              <a:t> </a:t>
            </a:r>
            <a:r>
              <a:rPr lang="es-MX" sz="2100" dirty="0" err="1"/>
              <a:t>Llao</a:t>
            </a:r>
            <a:r>
              <a:rPr lang="es-MX" sz="2100" dirty="0"/>
              <a:t> Hotel.</a:t>
            </a:r>
          </a:p>
          <a:p>
            <a:r>
              <a:rPr lang="es-MX" sz="2100" dirty="0"/>
              <a:t>Aeropuertos: Aeropuertos de Buenos Aires, Aeropuerto de Rosario,</a:t>
            </a:r>
          </a:p>
          <a:p>
            <a:r>
              <a:rPr lang="es-MX" sz="2100" dirty="0"/>
              <a:t>Aeropuerto de Comodoro Rivadavia, Aeropuerto de Corrientes</a:t>
            </a:r>
          </a:p>
          <a:p>
            <a:r>
              <a:rPr lang="es-MX" sz="2100" dirty="0"/>
              <a:t>Aeropuerto de Ushuaia, Aeropuerto de Río Grande, Aeropuerto de Bahía Blanca, Aeropuerto de Santiago Del Estero</a:t>
            </a:r>
          </a:p>
          <a:p>
            <a:r>
              <a:rPr lang="es-MX" sz="2100" dirty="0"/>
              <a:t>El sistema de salud de Argentina está compuesto por tres sectores poco integrados entre sí y fragmentados también en su interior: el sector público, el sector de seguro social obligatorio (Obras Sociales) y el sector privado.</a:t>
            </a:r>
          </a:p>
          <a:p>
            <a:r>
              <a:rPr lang="es-MX" sz="2100" dirty="0"/>
              <a:t>Flora y fauna: incluye especies de 18 distintas ecorregiones donde se desarrollan alrededor de 115 ecosistemas. Hay 710 especies de peces, 297 de reptiles y 156 de anfibios. Además, se presentan cerca de 300 especies de plantas y 50 de animales exóticos introducidos.</a:t>
            </a:r>
          </a:p>
          <a:p>
            <a:endParaRPr lang="es-CR" dirty="0"/>
          </a:p>
        </p:txBody>
      </p:sp>
    </p:spTree>
    <p:extLst>
      <p:ext uri="{BB962C8B-B14F-4D97-AF65-F5344CB8AC3E}">
        <p14:creationId xmlns:p14="http://schemas.microsoft.com/office/powerpoint/2010/main" val="2114846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8" y="484632"/>
            <a:ext cx="10256520" cy="1014984"/>
          </a:xfrm>
        </p:spPr>
        <p:txBody>
          <a:bodyPr/>
          <a:lstStyle/>
          <a:p>
            <a:r>
              <a:rPr lang="es-CR" dirty="0"/>
              <a:t>Historia argentina.</a:t>
            </a:r>
          </a:p>
        </p:txBody>
      </p:sp>
      <p:sp>
        <p:nvSpPr>
          <p:cNvPr id="3" name="Marcador de contenido 2"/>
          <p:cNvSpPr>
            <a:spLocks noGrp="1"/>
          </p:cNvSpPr>
          <p:nvPr>
            <p:ph idx="1"/>
          </p:nvPr>
        </p:nvSpPr>
        <p:spPr>
          <a:xfrm>
            <a:off x="512064" y="1377696"/>
            <a:ext cx="10594848" cy="5254752"/>
          </a:xfrm>
        </p:spPr>
        <p:txBody>
          <a:bodyPr>
            <a:normAutofit fontScale="92500" lnSpcReduction="10000"/>
          </a:bodyPr>
          <a:lstStyle/>
          <a:p>
            <a:r>
              <a:rPr lang="es-MX" dirty="0"/>
              <a:t>La historia escrita, comenzó con los registros del cronista alemán Ulrico </a:t>
            </a:r>
            <a:r>
              <a:rPr lang="es-MX" dirty="0" err="1"/>
              <a:t>Schmidl</a:t>
            </a:r>
            <a:r>
              <a:rPr lang="es-MX" dirty="0"/>
              <a:t> en la expedición de Juan Díaz de Solís en 1516 al Río de la Plata.</a:t>
            </a:r>
            <a:endParaRPr lang="es-CR" dirty="0"/>
          </a:p>
          <a:p>
            <a:r>
              <a:rPr lang="es-MX" dirty="0"/>
              <a:t>En 1776 la corona española creó el Virreinato del Río de la Plata, a partir de la cual, con la Revolución de Mayo de 1810, comenzaría un proceso gradual de formación de varios Estados autónomos llamados provincias, entre ellos el que llevó el nombre de Provincias Unidas del Río de la Plata.</a:t>
            </a:r>
          </a:p>
          <a:p>
            <a:r>
              <a:rPr lang="es-MX" dirty="0"/>
              <a:t>Con la declaración de la independencia el 9 de julio de 1816 y la derrota del Imperio español en 1824 se formalizó la existencia soberana. Tras un largo período de guerras civiles, entre 1853 y 1860 se formó una república federal con el nombre de República Argentina. </a:t>
            </a:r>
          </a:p>
          <a:p>
            <a:r>
              <a:rPr lang="es-MX" dirty="0"/>
              <a:t>Con la llegada del voto para varones en 1912, completado con el reconocimiento del derecho al voto a las mujeres en 1951, se dieron una serie de gobiernos electos por el voto popular, que se alternaron en el poder con dictaduras militares y gobiernos fraudulentos a partir de 1930.</a:t>
            </a:r>
          </a:p>
          <a:p>
            <a:r>
              <a:rPr lang="es-MX" dirty="0"/>
              <a:t>Luego de la derrota en 1982 en la Guerra de Malvinas contra Inglaterra, la última dictadura se deshizo.</a:t>
            </a:r>
          </a:p>
          <a:p>
            <a:r>
              <a:rPr lang="es-MX" dirty="0"/>
              <a:t>En 1983 inició un extenso período de democracia que continúa en la actualidad, sucediéndose desde entonces nueve presidentes pertenecientes a tres partidos.</a:t>
            </a:r>
          </a:p>
          <a:p>
            <a:endParaRPr lang="es-MX" dirty="0"/>
          </a:p>
        </p:txBody>
      </p:sp>
    </p:spTree>
    <p:extLst>
      <p:ext uri="{BB962C8B-B14F-4D97-AF65-F5344CB8AC3E}">
        <p14:creationId xmlns:p14="http://schemas.microsoft.com/office/powerpoint/2010/main" val="3801996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R" dirty="0"/>
              <a:t>Vestimentas típicas.</a:t>
            </a:r>
          </a:p>
        </p:txBody>
      </p:sp>
      <p:pic>
        <p:nvPicPr>
          <p:cNvPr id="4" name="Marcador de contenido 3"/>
          <p:cNvPicPr>
            <a:picLocks noGrp="1" noChangeAspect="1"/>
          </p:cNvPicPr>
          <p:nvPr>
            <p:ph idx="1"/>
          </p:nvPr>
        </p:nvPicPr>
        <p:blipFill>
          <a:blip r:embed="rId2"/>
          <a:stretch>
            <a:fillRect/>
          </a:stretch>
        </p:blipFill>
        <p:spPr>
          <a:xfrm>
            <a:off x="1162431" y="2093976"/>
            <a:ext cx="3241040" cy="4051300"/>
          </a:xfrm>
          <a:prstGeom prst="rect">
            <a:avLst/>
          </a:prstGeom>
        </p:spPr>
      </p:pic>
      <p:pic>
        <p:nvPicPr>
          <p:cNvPr id="5" name="Imagen 4"/>
          <p:cNvPicPr>
            <a:picLocks noChangeAspect="1"/>
          </p:cNvPicPr>
          <p:nvPr/>
        </p:nvPicPr>
        <p:blipFill>
          <a:blip r:embed="rId3"/>
          <a:stretch>
            <a:fillRect/>
          </a:stretch>
        </p:blipFill>
        <p:spPr>
          <a:xfrm>
            <a:off x="5051234" y="2093977"/>
            <a:ext cx="4966110" cy="4051300"/>
          </a:xfrm>
          <a:prstGeom prst="rect">
            <a:avLst/>
          </a:prstGeom>
        </p:spPr>
      </p:pic>
    </p:spTree>
    <p:extLst>
      <p:ext uri="{BB962C8B-B14F-4D97-AF65-F5344CB8AC3E}">
        <p14:creationId xmlns:p14="http://schemas.microsoft.com/office/powerpoint/2010/main" val="4233428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8" y="484632"/>
            <a:ext cx="10058400" cy="929640"/>
          </a:xfrm>
        </p:spPr>
        <p:txBody>
          <a:bodyPr/>
          <a:lstStyle/>
          <a:p>
            <a:r>
              <a:rPr lang="es-CR" dirty="0"/>
              <a:t>Sitios turísticos.</a:t>
            </a:r>
          </a:p>
        </p:txBody>
      </p:sp>
      <p:sp>
        <p:nvSpPr>
          <p:cNvPr id="3" name="Marcador de contenido 2"/>
          <p:cNvSpPr>
            <a:spLocks noGrp="1"/>
          </p:cNvSpPr>
          <p:nvPr>
            <p:ph idx="1"/>
          </p:nvPr>
        </p:nvSpPr>
        <p:spPr>
          <a:xfrm>
            <a:off x="1069848" y="1414272"/>
            <a:ext cx="10058400" cy="4757928"/>
          </a:xfrm>
        </p:spPr>
        <p:txBody>
          <a:bodyPr/>
          <a:lstStyle/>
          <a:p>
            <a:r>
              <a:rPr lang="es-CR" dirty="0"/>
              <a:t>Glaciar Perito Moreno, Santa Cruz</a:t>
            </a:r>
          </a:p>
          <a:p>
            <a:r>
              <a:rPr lang="es-CR" dirty="0"/>
              <a:t>Mar de Plata, Buenos Aires</a:t>
            </a:r>
          </a:p>
          <a:p>
            <a:r>
              <a:rPr lang="es-CR" dirty="0"/>
              <a:t>Cataratas del Iguazú, Misiones</a:t>
            </a:r>
          </a:p>
          <a:p>
            <a:r>
              <a:rPr lang="es-CR" dirty="0"/>
              <a:t>El Valle de la Luna, San Juan</a:t>
            </a:r>
          </a:p>
          <a:p>
            <a:r>
              <a:rPr lang="es-CR" dirty="0"/>
              <a:t>Ciudad Autónoma, Buenos aires</a:t>
            </a:r>
          </a:p>
          <a:p>
            <a:r>
              <a:rPr lang="es-CR" dirty="0"/>
              <a:t>El obelisco es el mayor emblema de la Ciudad, construido para recordar el cuarto centenario de la fundación de Buenos Aires.</a:t>
            </a:r>
          </a:p>
        </p:txBody>
      </p:sp>
      <p:pic>
        <p:nvPicPr>
          <p:cNvPr id="4" name="Imagen 3"/>
          <p:cNvPicPr>
            <a:picLocks noChangeAspect="1"/>
          </p:cNvPicPr>
          <p:nvPr/>
        </p:nvPicPr>
        <p:blipFill>
          <a:blip r:embed="rId2"/>
          <a:stretch>
            <a:fillRect/>
          </a:stretch>
        </p:blipFill>
        <p:spPr>
          <a:xfrm>
            <a:off x="717286" y="4291583"/>
            <a:ext cx="3661278" cy="2059469"/>
          </a:xfrm>
          <a:prstGeom prst="rect">
            <a:avLst/>
          </a:prstGeom>
        </p:spPr>
      </p:pic>
      <p:pic>
        <p:nvPicPr>
          <p:cNvPr id="5" name="Imagen 4"/>
          <p:cNvPicPr>
            <a:picLocks noChangeAspect="1"/>
          </p:cNvPicPr>
          <p:nvPr/>
        </p:nvPicPr>
        <p:blipFill>
          <a:blip r:embed="rId3"/>
          <a:stretch>
            <a:fillRect/>
          </a:stretch>
        </p:blipFill>
        <p:spPr>
          <a:xfrm>
            <a:off x="4780082" y="4291584"/>
            <a:ext cx="2455926" cy="2059469"/>
          </a:xfrm>
          <a:prstGeom prst="rect">
            <a:avLst/>
          </a:prstGeom>
        </p:spPr>
      </p:pic>
      <p:pic>
        <p:nvPicPr>
          <p:cNvPr id="7" name="Imagen 6"/>
          <p:cNvPicPr>
            <a:picLocks noChangeAspect="1"/>
          </p:cNvPicPr>
          <p:nvPr/>
        </p:nvPicPr>
        <p:blipFill>
          <a:blip r:embed="rId4"/>
          <a:stretch>
            <a:fillRect/>
          </a:stretch>
        </p:blipFill>
        <p:spPr>
          <a:xfrm>
            <a:off x="7637526" y="4306824"/>
            <a:ext cx="3089204" cy="2059469"/>
          </a:xfrm>
          <a:prstGeom prst="rect">
            <a:avLst/>
          </a:prstGeom>
        </p:spPr>
      </p:pic>
    </p:spTree>
    <p:extLst>
      <p:ext uri="{BB962C8B-B14F-4D97-AF65-F5344CB8AC3E}">
        <p14:creationId xmlns:p14="http://schemas.microsoft.com/office/powerpoint/2010/main" val="4228664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R" dirty="0"/>
              <a:t>Orígenes de la comida argentina</a:t>
            </a:r>
          </a:p>
        </p:txBody>
      </p:sp>
      <p:sp>
        <p:nvSpPr>
          <p:cNvPr id="3" name="Marcador de contenido 2"/>
          <p:cNvSpPr>
            <a:spLocks noGrp="1"/>
          </p:cNvSpPr>
          <p:nvPr>
            <p:ph idx="1"/>
          </p:nvPr>
        </p:nvSpPr>
        <p:spPr/>
        <p:txBody>
          <a:bodyPr/>
          <a:lstStyle/>
          <a:p>
            <a:r>
              <a:rPr lang="es-CR" dirty="0"/>
              <a:t>La comida Argentina tiene su origen en las diferentes culturas Europeas que se asentaron en esta durante la época de la conquista de América siendo sus principales influencias la gastronomía Española y Portuguesa. Entre sus principales platillos hoy en día destacan: el Asado,  los Alfajores, las Milanesas etc.</a:t>
            </a:r>
          </a:p>
          <a:p>
            <a:endParaRPr lang="es-CR" dirty="0"/>
          </a:p>
          <a:p>
            <a:endParaRPr lang="es-CR" dirty="0"/>
          </a:p>
          <a:p>
            <a:endParaRPr lang="es-CR" dirty="0"/>
          </a:p>
          <a:p>
            <a:endParaRPr lang="es-CR" dirty="0"/>
          </a:p>
          <a:p>
            <a:endParaRPr lang="es-CR" dirty="0"/>
          </a:p>
          <a:p>
            <a:endParaRPr lang="es-CR" dirty="0"/>
          </a:p>
          <a:p>
            <a:endParaRPr lang="es-CR" dirty="0"/>
          </a:p>
        </p:txBody>
      </p:sp>
      <p:pic>
        <p:nvPicPr>
          <p:cNvPr id="4" name="Imagen 3"/>
          <p:cNvPicPr>
            <a:picLocks noChangeAspect="1"/>
          </p:cNvPicPr>
          <p:nvPr/>
        </p:nvPicPr>
        <p:blipFill>
          <a:blip r:embed="rId2"/>
          <a:stretch>
            <a:fillRect/>
          </a:stretch>
        </p:blipFill>
        <p:spPr>
          <a:xfrm>
            <a:off x="1069848" y="3416198"/>
            <a:ext cx="2782824" cy="1669695"/>
          </a:xfrm>
          <a:prstGeom prst="rect">
            <a:avLst/>
          </a:prstGeom>
        </p:spPr>
      </p:pic>
      <p:pic>
        <p:nvPicPr>
          <p:cNvPr id="5" name="Imagen 4"/>
          <p:cNvPicPr>
            <a:picLocks noChangeAspect="1"/>
          </p:cNvPicPr>
          <p:nvPr/>
        </p:nvPicPr>
        <p:blipFill>
          <a:blip r:embed="rId3"/>
          <a:stretch>
            <a:fillRect/>
          </a:stretch>
        </p:blipFill>
        <p:spPr>
          <a:xfrm>
            <a:off x="4367784" y="3416198"/>
            <a:ext cx="1252271" cy="1669695"/>
          </a:xfrm>
          <a:prstGeom prst="rect">
            <a:avLst/>
          </a:prstGeom>
        </p:spPr>
      </p:pic>
    </p:spTree>
    <p:extLst>
      <p:ext uri="{BB962C8B-B14F-4D97-AF65-F5344CB8AC3E}">
        <p14:creationId xmlns:p14="http://schemas.microsoft.com/office/powerpoint/2010/main" val="335676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R" dirty="0"/>
              <a:t>Alimentación argentina.</a:t>
            </a:r>
          </a:p>
        </p:txBody>
      </p:sp>
      <p:sp>
        <p:nvSpPr>
          <p:cNvPr id="3" name="Marcador de contenido 2"/>
          <p:cNvSpPr>
            <a:spLocks noGrp="1"/>
          </p:cNvSpPr>
          <p:nvPr>
            <p:ph idx="1"/>
          </p:nvPr>
        </p:nvSpPr>
        <p:spPr/>
        <p:txBody>
          <a:bodyPr/>
          <a:lstStyle/>
          <a:p>
            <a:r>
              <a:rPr lang="es-MX" dirty="0"/>
              <a:t>En Argentina se acostumbra a comer de 3 a 4 veces por día ya que se come abundantemente.</a:t>
            </a:r>
            <a:r>
              <a:rPr lang="es-CR" dirty="0"/>
              <a:t> Estas comidas suelen ser en platillos a base de carnes ya que esta es el elemento primordial de la comida argentina y se prepara de diferentes formas como pueden ser a la plancha, asado, al horno o frita.</a:t>
            </a:r>
          </a:p>
          <a:p>
            <a:r>
              <a:rPr lang="es-CR" dirty="0"/>
              <a:t> Normalmente vienen como acompañamiento ensaladas y vegetales.</a:t>
            </a:r>
          </a:p>
          <a:p>
            <a:r>
              <a:rPr lang="es-CR" dirty="0"/>
              <a:t>Sus bebidas suelen ser el vino para almuerzos y cenas, y el mate que se suele tomar en cualquier ocasión.</a:t>
            </a:r>
            <a:endParaRPr lang="es-MX" dirty="0"/>
          </a:p>
        </p:txBody>
      </p:sp>
      <p:pic>
        <p:nvPicPr>
          <p:cNvPr id="4" name="Imagen 3"/>
          <p:cNvPicPr>
            <a:picLocks noChangeAspect="1"/>
          </p:cNvPicPr>
          <p:nvPr/>
        </p:nvPicPr>
        <p:blipFill>
          <a:blip r:embed="rId2"/>
          <a:stretch>
            <a:fillRect/>
          </a:stretch>
        </p:blipFill>
        <p:spPr>
          <a:xfrm>
            <a:off x="1069848" y="4562094"/>
            <a:ext cx="2775585" cy="1838715"/>
          </a:xfrm>
          <a:prstGeom prst="rect">
            <a:avLst/>
          </a:prstGeom>
        </p:spPr>
      </p:pic>
    </p:spTree>
    <p:extLst>
      <p:ext uri="{BB962C8B-B14F-4D97-AF65-F5344CB8AC3E}">
        <p14:creationId xmlns:p14="http://schemas.microsoft.com/office/powerpoint/2010/main" val="2890925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R" dirty="0"/>
              <a:t>Gastronomía argentina.</a:t>
            </a:r>
          </a:p>
        </p:txBody>
      </p:sp>
      <p:sp>
        <p:nvSpPr>
          <p:cNvPr id="3" name="Marcador de contenido 2"/>
          <p:cNvSpPr>
            <a:spLocks noGrp="1"/>
          </p:cNvSpPr>
          <p:nvPr>
            <p:ph idx="1"/>
          </p:nvPr>
        </p:nvSpPr>
        <p:spPr>
          <a:xfrm>
            <a:off x="1069848" y="1682496"/>
            <a:ext cx="10597896" cy="3255264"/>
          </a:xfrm>
        </p:spPr>
        <p:txBody>
          <a:bodyPr>
            <a:normAutofit fontScale="92500" lnSpcReduction="10000"/>
          </a:bodyPr>
          <a:lstStyle/>
          <a:p>
            <a:r>
              <a:rPr lang="es-CR" dirty="0"/>
              <a:t>Entre el menú argentino podemos encontrar: </a:t>
            </a:r>
          </a:p>
          <a:p>
            <a:r>
              <a:rPr lang="es-CR" dirty="0"/>
              <a:t> Desayuno: Su desayuno es estilo continental y en el se encuentran alimentos como el mate, el café o el jugo en bebidas y en alimentos se pueden encontrar las facturas, las tostadas con dulce de leche, queso crema, pan con manteca, medialunas etc.</a:t>
            </a:r>
          </a:p>
          <a:p>
            <a:r>
              <a:rPr lang="es-CR" dirty="0"/>
              <a:t>Almuerzo y cena: En el suelen comer humitas, locro, </a:t>
            </a:r>
            <a:r>
              <a:rPr lang="es-CR" dirty="0" err="1"/>
              <a:t>beff</a:t>
            </a:r>
            <a:r>
              <a:rPr lang="es-CR" dirty="0"/>
              <a:t> de chorizo, chorizo criollo, pescados y mariscos( merluza, lenguado, corvina, mejillones), </a:t>
            </a:r>
            <a:r>
              <a:rPr lang="es-CR" dirty="0" err="1"/>
              <a:t>sorrentinos</a:t>
            </a:r>
            <a:r>
              <a:rPr lang="es-CR" dirty="0"/>
              <a:t>, empanadas.</a:t>
            </a:r>
          </a:p>
          <a:p>
            <a:r>
              <a:rPr lang="es-CR" dirty="0"/>
              <a:t>Meriendas y bebidas: Alfajores, Milanesas, Choripanes, bizcochos y tortitas. Bebidas como el mate que es una infusión de la hierba mate, el café y vinos por lo general tintos.</a:t>
            </a:r>
          </a:p>
          <a:p>
            <a:r>
              <a:rPr lang="es-CR" dirty="0"/>
              <a:t>Postres: Helado, dulce de batata o postre vigilante, jaleas de guayaba, chocolates artesanales, dulces de zapallo.</a:t>
            </a:r>
          </a:p>
          <a:p>
            <a:endParaRPr lang="es-CR" dirty="0"/>
          </a:p>
        </p:txBody>
      </p:sp>
      <p:pic>
        <p:nvPicPr>
          <p:cNvPr id="4" name="Imagen 3"/>
          <p:cNvPicPr>
            <a:picLocks noChangeAspect="1"/>
          </p:cNvPicPr>
          <p:nvPr/>
        </p:nvPicPr>
        <p:blipFill>
          <a:blip r:embed="rId2"/>
          <a:stretch>
            <a:fillRect/>
          </a:stretch>
        </p:blipFill>
        <p:spPr>
          <a:xfrm>
            <a:off x="362712" y="4937760"/>
            <a:ext cx="3392424" cy="1672654"/>
          </a:xfrm>
          <a:prstGeom prst="rect">
            <a:avLst/>
          </a:prstGeom>
        </p:spPr>
      </p:pic>
      <p:pic>
        <p:nvPicPr>
          <p:cNvPr id="5" name="Imagen 4"/>
          <p:cNvPicPr>
            <a:picLocks noChangeAspect="1"/>
          </p:cNvPicPr>
          <p:nvPr/>
        </p:nvPicPr>
        <p:blipFill>
          <a:blip r:embed="rId3"/>
          <a:stretch>
            <a:fillRect/>
          </a:stretch>
        </p:blipFill>
        <p:spPr>
          <a:xfrm>
            <a:off x="3882450" y="4937760"/>
            <a:ext cx="2786574" cy="1673033"/>
          </a:xfrm>
          <a:prstGeom prst="rect">
            <a:avLst/>
          </a:prstGeom>
        </p:spPr>
      </p:pic>
      <p:pic>
        <p:nvPicPr>
          <p:cNvPr id="6" name="Imagen 5"/>
          <p:cNvPicPr>
            <a:picLocks noChangeAspect="1"/>
          </p:cNvPicPr>
          <p:nvPr/>
        </p:nvPicPr>
        <p:blipFill>
          <a:blip r:embed="rId4"/>
          <a:stretch>
            <a:fillRect/>
          </a:stretch>
        </p:blipFill>
        <p:spPr>
          <a:xfrm>
            <a:off x="6796338" y="4937761"/>
            <a:ext cx="2493966" cy="1663943"/>
          </a:xfrm>
          <a:prstGeom prst="rect">
            <a:avLst/>
          </a:prstGeom>
        </p:spPr>
      </p:pic>
    </p:spTree>
    <p:extLst>
      <p:ext uri="{BB962C8B-B14F-4D97-AF65-F5344CB8AC3E}">
        <p14:creationId xmlns:p14="http://schemas.microsoft.com/office/powerpoint/2010/main" val="23283811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po de madera">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75B9C7AF6A2F4C4583E59BF80E71A963" ma:contentTypeVersion="6" ma:contentTypeDescription="Crear nuevo documento." ma:contentTypeScope="" ma:versionID="77b1bcfeef74bf8bf012b5553080422f">
  <xsd:schema xmlns:xsd="http://www.w3.org/2001/XMLSchema" xmlns:xs="http://www.w3.org/2001/XMLSchema" xmlns:p="http://schemas.microsoft.com/office/2006/metadata/properties" xmlns:ns2="38c57097-68eb-4b2e-a071-8e2402bb46c4" targetNamespace="http://schemas.microsoft.com/office/2006/metadata/properties" ma:root="true" ma:fieldsID="c97677c4b0b4d6139fba4474351d1d72" ns2:_="">
    <xsd:import namespace="38c57097-68eb-4b2e-a071-8e2402bb46c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c57097-68eb-4b2e-a071-8e2402bb46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761F4C-9D6E-4CFB-8D83-57D78D44BA9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850713C-5F67-4DA2-B873-7A4062C9C8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c57097-68eb-4b2e-a071-8e2402bb46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785549-786D-4DEC-B9EC-70EC521557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TM03090434[[fn=Madera]]</Template>
  <TotalTime>94</TotalTime>
  <Words>941</Words>
  <Application>Microsoft Office PowerPoint</Application>
  <PresentationFormat>Panorámica</PresentationFormat>
  <Paragraphs>64</Paragraphs>
  <Slides>11</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11</vt:i4>
      </vt:variant>
    </vt:vector>
  </HeadingPairs>
  <TitlesOfParts>
    <vt:vector size="15" baseType="lpstr">
      <vt:lpstr>Rockwell</vt:lpstr>
      <vt:lpstr>Rockwell Condensed</vt:lpstr>
      <vt:lpstr>Wingdings</vt:lpstr>
      <vt:lpstr>Tipo de madera</vt:lpstr>
      <vt:lpstr>Argentina.</vt:lpstr>
      <vt:lpstr>Símbolos nacionales:  La bandera, El escudo y el himno</vt:lpstr>
      <vt:lpstr>Información general de argentina.</vt:lpstr>
      <vt:lpstr>Historia argentina.</vt:lpstr>
      <vt:lpstr>Vestimentas típicas.</vt:lpstr>
      <vt:lpstr>Sitios turísticos.</vt:lpstr>
      <vt:lpstr>Orígenes de la comida argentina</vt:lpstr>
      <vt:lpstr>Alimentación argentina.</vt:lpstr>
      <vt:lpstr>Gastronomía argentina.</vt:lpstr>
      <vt:lpstr>Datos sobre argentina</vt:lpstr>
      <vt:lpstr> ¡Gracias!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Argentina.</dc:title>
  <dc:creator>gabofox hernandez</dc:creator>
  <cp:lastModifiedBy>Karol Araya Salas</cp:lastModifiedBy>
  <cp:revision>16</cp:revision>
  <dcterms:created xsi:type="dcterms:W3CDTF">2021-08-31T02:16:08Z</dcterms:created>
  <dcterms:modified xsi:type="dcterms:W3CDTF">2021-09-01T23:55:33Z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0x01010075B9C7AF6A2F4C4583E59BF80E71A963</vt:lpwstr>
  </property>
</Properties>
</file>